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90"/>
  </p:notesMasterIdLst>
  <p:handoutMasterIdLst>
    <p:handoutMasterId r:id="rId91"/>
  </p:handoutMasterIdLst>
  <p:sldIdLst>
    <p:sldId id="256" r:id="rId2"/>
    <p:sldId id="375" r:id="rId3"/>
    <p:sldId id="259" r:id="rId4"/>
    <p:sldId id="258" r:id="rId5"/>
    <p:sldId id="257" r:id="rId6"/>
    <p:sldId id="371" r:id="rId7"/>
    <p:sldId id="260" r:id="rId8"/>
    <p:sldId id="372" r:id="rId9"/>
    <p:sldId id="373" r:id="rId10"/>
    <p:sldId id="261" r:id="rId11"/>
    <p:sldId id="356" r:id="rId12"/>
    <p:sldId id="262" r:id="rId13"/>
    <p:sldId id="369" r:id="rId14"/>
    <p:sldId id="263" r:id="rId15"/>
    <p:sldId id="264" r:id="rId16"/>
    <p:sldId id="265" r:id="rId17"/>
    <p:sldId id="267" r:id="rId18"/>
    <p:sldId id="266"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57" r:id="rId53"/>
    <p:sldId id="358" r:id="rId54"/>
    <p:sldId id="359" r:id="rId55"/>
    <p:sldId id="362" r:id="rId56"/>
    <p:sldId id="363" r:id="rId57"/>
    <p:sldId id="365" r:id="rId58"/>
    <p:sldId id="367" r:id="rId59"/>
    <p:sldId id="368" r:id="rId60"/>
    <p:sldId id="364"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55" r:id="rId87"/>
    <p:sldId id="370" r:id="rId88"/>
    <p:sldId id="374" r:id="rId8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108" y="126"/>
      </p:cViewPr>
      <p:guideLst/>
    </p:cSldViewPr>
  </p:slideViewPr>
  <p:notesTextViewPr>
    <p:cViewPr>
      <p:scale>
        <a:sx n="1" d="1"/>
        <a:sy n="1" d="1"/>
      </p:scale>
      <p:origin x="0" y="0"/>
    </p:cViewPr>
  </p:notesTextViewPr>
  <p:notesViewPr>
    <p:cSldViewPr snapToGrid="0">
      <p:cViewPr varScale="1">
        <p:scale>
          <a:sx n="123" d="100"/>
          <a:sy n="123" d="100"/>
        </p:scale>
        <p:origin x="497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D0D59FE-F943-47D3-8D84-EB03184626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C49FBB3-DC80-450E-B883-BD98EB324F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F08D1F-5C13-4097-8703-AA53D94CE5F1}" type="datetimeFigureOut">
              <a:rPr lang="zh-CN" altLang="en-US" smtClean="0"/>
              <a:t>2019/9/2</a:t>
            </a:fld>
            <a:endParaRPr lang="zh-CN" altLang="en-US"/>
          </a:p>
        </p:txBody>
      </p:sp>
      <p:sp>
        <p:nvSpPr>
          <p:cNvPr id="4" name="页脚占位符 3">
            <a:extLst>
              <a:ext uri="{FF2B5EF4-FFF2-40B4-BE49-F238E27FC236}">
                <a16:creationId xmlns:a16="http://schemas.microsoft.com/office/drawing/2014/main" id="{4AAD9500-F5E6-4331-9A46-98772EC3DA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E763B5C9-220B-4E00-B4D7-947FD19C61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746764-BBE1-463F-B809-EF3C5B6B0E0C}" type="slidenum">
              <a:rPr lang="zh-CN" altLang="en-US" smtClean="0"/>
              <a:t>‹#›</a:t>
            </a:fld>
            <a:endParaRPr lang="zh-CN" altLang="en-US"/>
          </a:p>
        </p:txBody>
      </p:sp>
    </p:spTree>
    <p:extLst>
      <p:ext uri="{BB962C8B-B14F-4D97-AF65-F5344CB8AC3E}">
        <p14:creationId xmlns:p14="http://schemas.microsoft.com/office/powerpoint/2010/main" val="1027408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F7C23-C4F6-4CC7-A681-CC3D2723BB35}" type="datetimeFigureOut">
              <a:rPr lang="zh-CN" altLang="en-US" smtClean="0"/>
              <a:t>2019/9/2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D9ACC-5B2C-4144-8B5D-F9B25E7DE765}" type="slidenum">
              <a:rPr lang="zh-CN" altLang="en-US" smtClean="0"/>
              <a:t>‹#›</a:t>
            </a:fld>
            <a:endParaRPr lang="zh-CN" altLang="en-US"/>
          </a:p>
        </p:txBody>
      </p:sp>
    </p:spTree>
    <p:extLst>
      <p:ext uri="{BB962C8B-B14F-4D97-AF65-F5344CB8AC3E}">
        <p14:creationId xmlns:p14="http://schemas.microsoft.com/office/powerpoint/2010/main" val="217097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2D9ACC-5B2C-4144-8B5D-F9B25E7DE765}" type="slidenum">
              <a:rPr lang="zh-CN" altLang="en-US" smtClean="0"/>
              <a:t>1</a:t>
            </a:fld>
            <a:endParaRPr lang="zh-CN" altLang="en-US"/>
          </a:p>
        </p:txBody>
      </p:sp>
    </p:spTree>
    <p:extLst>
      <p:ext uri="{BB962C8B-B14F-4D97-AF65-F5344CB8AC3E}">
        <p14:creationId xmlns:p14="http://schemas.microsoft.com/office/powerpoint/2010/main" val="290324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2D9ACC-5B2C-4144-8B5D-F9B25E7DE765}" type="slidenum">
              <a:rPr lang="zh-CN" altLang="en-US" smtClean="0"/>
              <a:t>30</a:t>
            </a:fld>
            <a:endParaRPr lang="zh-CN" altLang="en-US"/>
          </a:p>
        </p:txBody>
      </p:sp>
    </p:spTree>
    <p:extLst>
      <p:ext uri="{BB962C8B-B14F-4D97-AF65-F5344CB8AC3E}">
        <p14:creationId xmlns:p14="http://schemas.microsoft.com/office/powerpoint/2010/main" val="388035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2D9ACC-5B2C-4144-8B5D-F9B25E7DE765}" type="slidenum">
              <a:rPr lang="zh-CN" altLang="en-US" smtClean="0"/>
              <a:t>51</a:t>
            </a:fld>
            <a:endParaRPr lang="zh-CN" altLang="en-US"/>
          </a:p>
        </p:txBody>
      </p:sp>
    </p:spTree>
    <p:extLst>
      <p:ext uri="{BB962C8B-B14F-4D97-AF65-F5344CB8AC3E}">
        <p14:creationId xmlns:p14="http://schemas.microsoft.com/office/powerpoint/2010/main" val="195738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4800"/>
            </a:lvl1pPr>
          </a:lstStyle>
          <a:p>
            <a:r>
              <a:rPr kumimoji="0" lang="zh-CN" altLang="en-US" dirty="0"/>
              <a:t>单击此处编辑母版标题样式</a:t>
            </a:r>
            <a:endParaRPr kumimoji="0" lang="en-US" dirty="0"/>
          </a:p>
        </p:txBody>
      </p:sp>
      <p:sp>
        <p:nvSpPr>
          <p:cNvPr id="3" name="副标题 2"/>
          <p:cNvSpPr>
            <a:spLocks noGrp="1"/>
          </p:cNvSpPr>
          <p:nvPr>
            <p:ph type="subTitle" idx="1"/>
          </p:nvPr>
        </p:nvSpPr>
        <p:spPr>
          <a:xfrm>
            <a:off x="916955" y="2643182"/>
            <a:ext cx="8893821" cy="1752600"/>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dirty="0"/>
              <a:t>单击此处编辑母版副标题样式</a:t>
            </a:r>
            <a:endParaRPr kumimoji="0" lang="en-US" dirty="0"/>
          </a:p>
        </p:txBody>
      </p:sp>
      <p:sp>
        <p:nvSpPr>
          <p:cNvPr id="5" name="页脚占位符 4"/>
          <p:cNvSpPr>
            <a:spLocks noGrp="1"/>
          </p:cNvSpPr>
          <p:nvPr>
            <p:ph type="ftr" sz="quarter" idx="11"/>
          </p:nvPr>
        </p:nvSpPr>
        <p:spPr>
          <a:xfrm>
            <a:off x="13063" y="6474552"/>
            <a:ext cx="4847036" cy="365125"/>
          </a:xfrm>
          <a:prstGeom prst="rect">
            <a:avLst/>
          </a:prstGeom>
        </p:spPr>
        <p:txBody>
          <a:bodyPr/>
          <a:lstStyle/>
          <a:p>
            <a:r>
              <a:rPr lang="zh-CN" altLang="en-US" dirty="0"/>
              <a:t>主讲人：东华大学</a:t>
            </a:r>
            <a:r>
              <a:rPr lang="en-US" altLang="zh-CN" dirty="0"/>
              <a:t>•</a:t>
            </a:r>
            <a:r>
              <a:rPr lang="zh-CN" altLang="en-US" dirty="0"/>
              <a:t>管理学院</a:t>
            </a:r>
          </a:p>
        </p:txBody>
      </p:sp>
      <p:sp>
        <p:nvSpPr>
          <p:cNvPr id="6" name="灯片编号占位符 5"/>
          <p:cNvSpPr>
            <a:spLocks noGrp="1"/>
          </p:cNvSpPr>
          <p:nvPr>
            <p:ph type="sldNum" sz="quarter" idx="12"/>
          </p:nvPr>
        </p:nvSpPr>
        <p:spPr>
          <a:xfrm>
            <a:off x="10772384" y="6474551"/>
            <a:ext cx="1419616" cy="365125"/>
          </a:xfrm>
          <a:prstGeom prst="rect">
            <a:avLst/>
          </a:prstGeom>
        </p:spPr>
        <p:txBody>
          <a:bodyPr/>
          <a:lstStyle/>
          <a:p>
            <a:fld id="{0AD52648-2BA5-46CF-B873-9163737217AD}" type="slidenum">
              <a:rPr lang="zh-CN" altLang="en-US" smtClean="0"/>
              <a:t>‹#›</a:t>
            </a:fld>
            <a:endParaRPr lang="zh-CN" altLang="en-US"/>
          </a:p>
        </p:txBody>
      </p:sp>
    </p:spTree>
    <p:extLst>
      <p:ext uri="{BB962C8B-B14F-4D97-AF65-F5344CB8AC3E}">
        <p14:creationId xmlns:p14="http://schemas.microsoft.com/office/powerpoint/2010/main" val="21594968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页脚占位符 4"/>
          <p:cNvSpPr>
            <a:spLocks noGrp="1"/>
          </p:cNvSpPr>
          <p:nvPr>
            <p:ph type="ftr" sz="quarter" idx="11"/>
          </p:nvPr>
        </p:nvSpPr>
        <p:spPr>
          <a:xfrm>
            <a:off x="0" y="6538913"/>
            <a:ext cx="5521195" cy="365125"/>
          </a:xfrm>
          <a:prstGeom prst="rect">
            <a:avLst/>
          </a:prstGeom>
        </p:spPr>
        <p:txBody>
          <a:bodyPr/>
          <a:lstStyle/>
          <a:p>
            <a:r>
              <a:rPr lang="zh-CN" altLang="en-US" dirty="0"/>
              <a:t>主讲人：东华大学</a:t>
            </a:r>
            <a:r>
              <a:rPr lang="en-US" altLang="zh-CN" dirty="0"/>
              <a:t>•</a:t>
            </a:r>
            <a:r>
              <a:rPr lang="zh-CN" altLang="en-US" dirty="0"/>
              <a:t>管理学院</a:t>
            </a:r>
            <a:r>
              <a:rPr lang="en-US" altLang="zh-CN" dirty="0"/>
              <a:t>•</a:t>
            </a:r>
            <a:endParaRPr lang="zh-CN" altLang="en-US" dirty="0"/>
          </a:p>
        </p:txBody>
      </p:sp>
      <p:sp>
        <p:nvSpPr>
          <p:cNvPr id="6" name="灯片编号占位符 5"/>
          <p:cNvSpPr>
            <a:spLocks noGrp="1"/>
          </p:cNvSpPr>
          <p:nvPr>
            <p:ph type="sldNum" sz="quarter" idx="12"/>
          </p:nvPr>
        </p:nvSpPr>
        <p:spPr>
          <a:xfrm>
            <a:off x="10605370" y="6492875"/>
            <a:ext cx="1586630" cy="365125"/>
          </a:xfrm>
          <a:prstGeom prst="rect">
            <a:avLst/>
          </a:prstGeom>
        </p:spPr>
        <p:txBody>
          <a:bodyPr/>
          <a:lstStyle/>
          <a:p>
            <a:fld id="{0AD52648-2BA5-46CF-B873-9163737217AD}" type="slidenum">
              <a:rPr lang="zh-CN" altLang="en-US" smtClean="0"/>
              <a:t>‹#›</a:t>
            </a:fld>
            <a:endParaRPr lang="zh-CN" altLang="en-US" dirty="0"/>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04218" y="0"/>
            <a:ext cx="2007523" cy="701040"/>
          </a:xfrm>
          <a:prstGeom prst="rect">
            <a:avLst/>
          </a:prstGeom>
        </p:spPr>
      </p:pic>
    </p:spTree>
    <p:extLst>
      <p:ext uri="{BB962C8B-B14F-4D97-AF65-F5344CB8AC3E}">
        <p14:creationId xmlns:p14="http://schemas.microsoft.com/office/powerpoint/2010/main" val="330305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40"/>
            <a:ext cx="2057376" cy="5851525"/>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600" y="274640"/>
            <a:ext cx="8820173" cy="5851525"/>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页脚占位符 4"/>
          <p:cNvSpPr>
            <a:spLocks noGrp="1"/>
          </p:cNvSpPr>
          <p:nvPr>
            <p:ph type="ftr" sz="quarter" idx="11"/>
          </p:nvPr>
        </p:nvSpPr>
        <p:spPr>
          <a:xfrm>
            <a:off x="0" y="6544568"/>
            <a:ext cx="5433512" cy="365125"/>
          </a:xfrm>
          <a:prstGeom prst="rect">
            <a:avLst/>
          </a:prstGeom>
        </p:spPr>
        <p:txBody>
          <a:bodyPr/>
          <a:lstStyle/>
          <a:p>
            <a:r>
              <a:rPr lang="zh-CN" altLang="en-US" dirty="0"/>
              <a:t>主讲人：东华大学</a:t>
            </a:r>
            <a:r>
              <a:rPr lang="en-US" altLang="zh-CN" dirty="0"/>
              <a:t>•</a:t>
            </a:r>
            <a:r>
              <a:rPr lang="zh-CN" altLang="en-US" dirty="0"/>
              <a:t>管理学院</a:t>
            </a:r>
            <a:r>
              <a:rPr lang="en-US" altLang="zh-CN" dirty="0"/>
              <a:t>•</a:t>
            </a:r>
            <a:endParaRPr lang="zh-CN" altLang="en-US" dirty="0"/>
          </a:p>
        </p:txBody>
      </p:sp>
      <p:sp>
        <p:nvSpPr>
          <p:cNvPr id="6" name="灯片编号占位符 5"/>
          <p:cNvSpPr>
            <a:spLocks noGrp="1"/>
          </p:cNvSpPr>
          <p:nvPr>
            <p:ph type="sldNum" sz="quarter" idx="12"/>
          </p:nvPr>
        </p:nvSpPr>
        <p:spPr>
          <a:xfrm>
            <a:off x="10668000" y="6492875"/>
            <a:ext cx="1524000" cy="365125"/>
          </a:xfrm>
          <a:prstGeom prst="rect">
            <a:avLst/>
          </a:prstGeom>
        </p:spPr>
        <p:txBody>
          <a:bodyPr/>
          <a:lstStyle/>
          <a:p>
            <a:fld id="{0AD52648-2BA5-46CF-B873-9163737217A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04218" y="0"/>
            <a:ext cx="2007523" cy="701040"/>
          </a:xfrm>
          <a:prstGeom prst="rect">
            <a:avLst/>
          </a:prstGeom>
        </p:spPr>
      </p:pic>
    </p:spTree>
    <p:extLst>
      <p:ext uri="{BB962C8B-B14F-4D97-AF65-F5344CB8AC3E}">
        <p14:creationId xmlns:p14="http://schemas.microsoft.com/office/powerpoint/2010/main" val="21963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dirty="0"/>
              <a:t>单击此处编辑母版标题样式</a:t>
            </a:r>
            <a:endParaRPr kumimoji="0" lang="en-US" dirty="0"/>
          </a:p>
        </p:txBody>
      </p:sp>
      <p:sp>
        <p:nvSpPr>
          <p:cNvPr id="3" name="内容占位符 2"/>
          <p:cNvSpPr>
            <a:spLocks noGrp="1"/>
          </p:cNvSpPr>
          <p:nvPr>
            <p:ph idx="1"/>
          </p:nvPr>
        </p:nvSpPr>
        <p:spPr/>
        <p:txBody>
          <a:bodyPr/>
          <a:lstStyle>
            <a:lvl1pPr>
              <a:buClr>
                <a:srgbClr val="C00000"/>
              </a:buClr>
              <a:buSzPct val="80000"/>
              <a:defRPr b="1">
                <a:solidFill>
                  <a:srgbClr val="C00000"/>
                </a:solidFill>
              </a:defRPr>
            </a:lvl1pPr>
            <a:lvl2pPr>
              <a:buClrTx/>
              <a:buSzPct val="70000"/>
              <a:defRPr>
                <a:solidFill>
                  <a:schemeClr val="tx1"/>
                </a:solidFill>
              </a:defRPr>
            </a:lvl2pPr>
            <a:lvl3pPr>
              <a:buClrTx/>
              <a:buSzPct val="70000"/>
              <a:defRPr sz="2600">
                <a:solidFill>
                  <a:schemeClr val="tx1"/>
                </a:solidFill>
              </a:defRPr>
            </a:lvl3pPr>
            <a:lvl4pPr>
              <a:defRPr sz="2400">
                <a:solidFill>
                  <a:schemeClr val="tx1"/>
                </a:solidFill>
              </a:defRPr>
            </a:lvl4pPr>
            <a:lvl5pPr>
              <a:defRPr sz="2200">
                <a:solidFill>
                  <a:schemeClr val="tx1"/>
                </a:solidFill>
              </a:defRPr>
            </a:lvl5pPr>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6" name="灯片编号占位符 5"/>
          <p:cNvSpPr>
            <a:spLocks noGrp="1"/>
          </p:cNvSpPr>
          <p:nvPr>
            <p:ph type="sldNum" sz="quarter" idx="12"/>
          </p:nvPr>
        </p:nvSpPr>
        <p:spPr>
          <a:xfrm>
            <a:off x="11361106" y="6492874"/>
            <a:ext cx="830894" cy="365125"/>
          </a:xfrm>
          <a:prstGeom prst="rect">
            <a:avLst/>
          </a:prstGeom>
        </p:spPr>
        <p:txBody>
          <a:bodyPr/>
          <a:lstStyle/>
          <a:p>
            <a:fld id="{0AD52648-2BA5-46CF-B873-9163737217AD}" type="slidenum">
              <a:rPr lang="zh-CN" altLang="en-US" smtClean="0"/>
              <a:t>‹#›</a:t>
            </a:fld>
            <a:endParaRPr lang="zh-CN" altLang="en-US"/>
          </a:p>
        </p:txBody>
      </p:sp>
    </p:spTree>
    <p:extLst>
      <p:ext uri="{BB962C8B-B14F-4D97-AF65-F5344CB8AC3E}">
        <p14:creationId xmlns:p14="http://schemas.microsoft.com/office/powerpoint/2010/main" val="365070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4400" b="0"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914400" y="142874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页脚占位符 4"/>
          <p:cNvSpPr>
            <a:spLocks noGrp="1"/>
          </p:cNvSpPr>
          <p:nvPr>
            <p:ph type="ftr" sz="quarter" idx="11"/>
          </p:nvPr>
        </p:nvSpPr>
        <p:spPr>
          <a:xfrm>
            <a:off x="0" y="6492875"/>
            <a:ext cx="4502411" cy="365125"/>
          </a:xfrm>
          <a:prstGeom prst="rect">
            <a:avLst/>
          </a:prstGeom>
        </p:spPr>
        <p:txBody>
          <a:bodyPr/>
          <a:lstStyle/>
          <a:p>
            <a:r>
              <a:rPr lang="zh-CN" altLang="en-US" dirty="0"/>
              <a:t>主讲人：东华大学</a:t>
            </a:r>
            <a:r>
              <a:rPr lang="en-US" altLang="zh-CN" dirty="0"/>
              <a:t>•</a:t>
            </a:r>
            <a:r>
              <a:rPr lang="zh-CN" altLang="en-US" dirty="0"/>
              <a:t>管理学院</a:t>
            </a:r>
            <a:r>
              <a:rPr lang="en-US" altLang="zh-CN" dirty="0"/>
              <a:t>•</a:t>
            </a:r>
            <a:endParaRPr lang="zh-CN" altLang="en-US" dirty="0"/>
          </a:p>
        </p:txBody>
      </p:sp>
      <p:sp>
        <p:nvSpPr>
          <p:cNvPr id="6" name="灯片编号占位符 5"/>
          <p:cNvSpPr>
            <a:spLocks noGrp="1"/>
          </p:cNvSpPr>
          <p:nvPr>
            <p:ph type="sldNum" sz="quarter" idx="12"/>
          </p:nvPr>
        </p:nvSpPr>
        <p:spPr>
          <a:xfrm>
            <a:off x="11093885" y="6492874"/>
            <a:ext cx="1098115" cy="365125"/>
          </a:xfrm>
          <a:prstGeom prst="rect">
            <a:avLst/>
          </a:prstGeom>
        </p:spPr>
        <p:txBody>
          <a:bodyPr/>
          <a:lstStyle/>
          <a:p>
            <a:fld id="{0AD52648-2BA5-46CF-B873-9163737217AD}" type="slidenum">
              <a:rPr lang="zh-CN" altLang="en-US" smtClean="0"/>
              <a:t>‹#›</a:t>
            </a:fld>
            <a:endParaRPr lang="zh-CN" altLang="en-US"/>
          </a:p>
        </p:txBody>
      </p:sp>
    </p:spTree>
    <p:extLst>
      <p:ext uri="{BB962C8B-B14F-4D97-AF65-F5344CB8AC3E}">
        <p14:creationId xmlns:p14="http://schemas.microsoft.com/office/powerpoint/2010/main" val="33587155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页脚占位符 5"/>
          <p:cNvSpPr>
            <a:spLocks noGrp="1"/>
          </p:cNvSpPr>
          <p:nvPr>
            <p:ph type="ftr" sz="quarter" idx="11"/>
          </p:nvPr>
        </p:nvSpPr>
        <p:spPr>
          <a:xfrm>
            <a:off x="0" y="6506990"/>
            <a:ext cx="5095310" cy="365125"/>
          </a:xfrm>
          <a:prstGeom prst="rect">
            <a:avLst/>
          </a:prstGeom>
        </p:spPr>
        <p:txBody>
          <a:bodyPr/>
          <a:lstStyle/>
          <a:p>
            <a:r>
              <a:rPr lang="zh-CN" altLang="en-US" dirty="0"/>
              <a:t>主讲人：东华大学</a:t>
            </a:r>
            <a:r>
              <a:rPr lang="en-US" altLang="zh-CN" dirty="0"/>
              <a:t>•</a:t>
            </a:r>
            <a:r>
              <a:rPr lang="zh-CN" altLang="en-US" dirty="0"/>
              <a:t>管理学院</a:t>
            </a:r>
            <a:r>
              <a:rPr lang="en-US" altLang="zh-CN" dirty="0"/>
              <a:t>•</a:t>
            </a:r>
            <a:endParaRPr lang="zh-CN" altLang="en-US" dirty="0"/>
          </a:p>
        </p:txBody>
      </p:sp>
      <p:sp>
        <p:nvSpPr>
          <p:cNvPr id="7" name="灯片编号占位符 6"/>
          <p:cNvSpPr>
            <a:spLocks noGrp="1"/>
          </p:cNvSpPr>
          <p:nvPr>
            <p:ph type="sldNum" sz="quarter" idx="12"/>
          </p:nvPr>
        </p:nvSpPr>
        <p:spPr>
          <a:xfrm>
            <a:off x="10976975" y="6506990"/>
            <a:ext cx="1210849" cy="365125"/>
          </a:xfrm>
          <a:prstGeom prst="rect">
            <a:avLst/>
          </a:prstGeom>
        </p:spPr>
        <p:txBody>
          <a:bodyPr/>
          <a:lstStyle/>
          <a:p>
            <a:fld id="{0AD52648-2BA5-46CF-B873-9163737217AD}" type="slidenum">
              <a:rPr lang="zh-CN" altLang="en-US" smtClean="0"/>
              <a:t>‹#›</a:t>
            </a:fld>
            <a:endParaRPr lang="zh-CN" altLang="en-US"/>
          </a:p>
        </p:txBody>
      </p:sp>
    </p:spTree>
    <p:extLst>
      <p:ext uri="{BB962C8B-B14F-4D97-AF65-F5344CB8AC3E}">
        <p14:creationId xmlns:p14="http://schemas.microsoft.com/office/powerpoint/2010/main" val="72844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8" name="页脚占位符 7"/>
          <p:cNvSpPr>
            <a:spLocks noGrp="1"/>
          </p:cNvSpPr>
          <p:nvPr>
            <p:ph type="ftr" sz="quarter" idx="11"/>
          </p:nvPr>
        </p:nvSpPr>
        <p:spPr>
          <a:xfrm>
            <a:off x="0" y="6492875"/>
            <a:ext cx="4446740" cy="365125"/>
          </a:xfrm>
          <a:prstGeom prst="rect">
            <a:avLst/>
          </a:prstGeom>
        </p:spPr>
        <p:txBody>
          <a:bodyPr/>
          <a:lstStyle/>
          <a:p>
            <a:r>
              <a:rPr lang="zh-CN" altLang="en-US" dirty="0"/>
              <a:t>主讲人：东华大学</a:t>
            </a:r>
            <a:r>
              <a:rPr lang="en-US" altLang="zh-CN" dirty="0"/>
              <a:t>•</a:t>
            </a:r>
            <a:r>
              <a:rPr lang="zh-CN" altLang="en-US" dirty="0"/>
              <a:t>管理学院</a:t>
            </a:r>
            <a:r>
              <a:rPr lang="en-US" altLang="zh-CN" dirty="0"/>
              <a:t>•</a:t>
            </a:r>
            <a:endParaRPr lang="zh-CN" altLang="en-US" dirty="0"/>
          </a:p>
        </p:txBody>
      </p:sp>
      <p:sp>
        <p:nvSpPr>
          <p:cNvPr id="9" name="灯片编号占位符 8"/>
          <p:cNvSpPr>
            <a:spLocks noGrp="1"/>
          </p:cNvSpPr>
          <p:nvPr>
            <p:ph type="sldNum" sz="quarter" idx="12"/>
          </p:nvPr>
        </p:nvSpPr>
        <p:spPr>
          <a:xfrm>
            <a:off x="10592844" y="6492875"/>
            <a:ext cx="1599156" cy="365125"/>
          </a:xfrm>
          <a:prstGeom prst="rect">
            <a:avLst/>
          </a:prstGeom>
        </p:spPr>
        <p:txBody>
          <a:bodyPr/>
          <a:lstStyle/>
          <a:p>
            <a:fld id="{0AD52648-2BA5-46CF-B873-9163737217AD}" type="slidenum">
              <a:rPr lang="zh-CN" altLang="en-US" smtClean="0"/>
              <a:t>‹#›</a:t>
            </a:fld>
            <a:endParaRPr lang="zh-CN" altLang="en-US"/>
          </a:p>
        </p:txBody>
      </p:sp>
    </p:spTree>
    <p:extLst>
      <p:ext uri="{BB962C8B-B14F-4D97-AF65-F5344CB8AC3E}">
        <p14:creationId xmlns:p14="http://schemas.microsoft.com/office/powerpoint/2010/main" val="189155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4" name="页脚占位符 3"/>
          <p:cNvSpPr>
            <a:spLocks noGrp="1"/>
          </p:cNvSpPr>
          <p:nvPr>
            <p:ph type="ftr" sz="quarter" idx="11"/>
          </p:nvPr>
        </p:nvSpPr>
        <p:spPr>
          <a:xfrm>
            <a:off x="0" y="6544568"/>
            <a:ext cx="5949863" cy="365125"/>
          </a:xfrm>
          <a:prstGeom prst="rect">
            <a:avLst/>
          </a:prstGeom>
        </p:spPr>
        <p:txBody>
          <a:bodyPr/>
          <a:lstStyle/>
          <a:p>
            <a:r>
              <a:rPr lang="zh-CN" altLang="en-US" dirty="0"/>
              <a:t>主讲人：东华大学</a:t>
            </a:r>
            <a:r>
              <a:rPr lang="en-US" altLang="zh-CN" dirty="0"/>
              <a:t>•</a:t>
            </a:r>
            <a:r>
              <a:rPr lang="zh-CN" altLang="en-US" dirty="0"/>
              <a:t>管理学院</a:t>
            </a:r>
          </a:p>
        </p:txBody>
      </p:sp>
      <p:sp>
        <p:nvSpPr>
          <p:cNvPr id="5" name="灯片编号占位符 4"/>
          <p:cNvSpPr>
            <a:spLocks noGrp="1"/>
          </p:cNvSpPr>
          <p:nvPr>
            <p:ph type="sldNum" sz="quarter" idx="12"/>
          </p:nvPr>
        </p:nvSpPr>
        <p:spPr>
          <a:xfrm>
            <a:off x="10822488" y="6492875"/>
            <a:ext cx="1369512" cy="365125"/>
          </a:xfrm>
          <a:prstGeom prst="rect">
            <a:avLst/>
          </a:prstGeom>
        </p:spPr>
        <p:txBody>
          <a:bodyPr/>
          <a:lstStyle/>
          <a:p>
            <a:fld id="{0AD52648-2BA5-46CF-B873-9163737217AD}"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52182" y="-20784"/>
            <a:ext cx="1672936" cy="584200"/>
          </a:xfrm>
          <a:prstGeom prst="rect">
            <a:avLst/>
          </a:prstGeom>
        </p:spPr>
      </p:pic>
    </p:spTree>
    <p:extLst>
      <p:ext uri="{BB962C8B-B14F-4D97-AF65-F5344CB8AC3E}">
        <p14:creationId xmlns:p14="http://schemas.microsoft.com/office/powerpoint/2010/main" val="204983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0" y="6557094"/>
            <a:ext cx="5233096" cy="365125"/>
          </a:xfrm>
          <a:prstGeom prst="rect">
            <a:avLst/>
          </a:prstGeom>
        </p:spPr>
        <p:txBody>
          <a:bodyPr/>
          <a:lstStyle/>
          <a:p>
            <a:r>
              <a:rPr lang="zh-CN" altLang="en-US" dirty="0"/>
              <a:t>主讲人：莆田学院</a:t>
            </a:r>
            <a:r>
              <a:rPr lang="en-US" altLang="zh-CN" dirty="0"/>
              <a:t>•</a:t>
            </a:r>
            <a:r>
              <a:rPr lang="zh-CN" altLang="en-US" dirty="0"/>
              <a:t>信息工程学院</a:t>
            </a:r>
            <a:r>
              <a:rPr lang="en-US" altLang="zh-CN" dirty="0"/>
              <a:t>•</a:t>
            </a:r>
            <a:r>
              <a:rPr lang="zh-CN" altLang="en-US" dirty="0"/>
              <a:t>洪家军</a:t>
            </a:r>
          </a:p>
        </p:txBody>
      </p:sp>
      <p:sp>
        <p:nvSpPr>
          <p:cNvPr id="4" name="灯片编号占位符 3"/>
          <p:cNvSpPr>
            <a:spLocks noGrp="1"/>
          </p:cNvSpPr>
          <p:nvPr>
            <p:ph type="sldNum" sz="quarter" idx="12"/>
          </p:nvPr>
        </p:nvSpPr>
        <p:spPr>
          <a:xfrm>
            <a:off x="10718104" y="6492875"/>
            <a:ext cx="1473896" cy="365125"/>
          </a:xfrm>
          <a:prstGeom prst="rect">
            <a:avLst/>
          </a:prstGeom>
        </p:spPr>
        <p:txBody>
          <a:bodyPr/>
          <a:lstStyle/>
          <a:p>
            <a:fld id="{0AD52648-2BA5-46CF-B873-9163737217AD}"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04218" y="0"/>
            <a:ext cx="2007523" cy="701040"/>
          </a:xfrm>
          <a:prstGeom prst="rect">
            <a:avLst/>
          </a:prstGeom>
        </p:spPr>
      </p:pic>
    </p:spTree>
    <p:extLst>
      <p:ext uri="{BB962C8B-B14F-4D97-AF65-F5344CB8AC3E}">
        <p14:creationId xmlns:p14="http://schemas.microsoft.com/office/powerpoint/2010/main" val="318943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3"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7572111" y="1071547"/>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页脚占位符 5"/>
          <p:cNvSpPr>
            <a:spLocks noGrp="1"/>
          </p:cNvSpPr>
          <p:nvPr>
            <p:ph type="ftr" sz="quarter" idx="11"/>
          </p:nvPr>
        </p:nvSpPr>
        <p:spPr>
          <a:xfrm>
            <a:off x="0" y="6538913"/>
            <a:ext cx="5220570" cy="365125"/>
          </a:xfrm>
          <a:prstGeom prst="rect">
            <a:avLst/>
          </a:prstGeom>
        </p:spPr>
        <p:txBody>
          <a:bodyPr/>
          <a:lstStyle/>
          <a:p>
            <a:r>
              <a:rPr lang="zh-CN" altLang="en-US" dirty="0"/>
              <a:t>主讲人：东华大学</a:t>
            </a:r>
            <a:r>
              <a:rPr lang="en-US" altLang="zh-CN" dirty="0"/>
              <a:t>•</a:t>
            </a:r>
            <a:r>
              <a:rPr lang="zh-CN" altLang="en-US" dirty="0"/>
              <a:t>管理学院</a:t>
            </a:r>
          </a:p>
        </p:txBody>
      </p:sp>
      <p:sp>
        <p:nvSpPr>
          <p:cNvPr id="7" name="灯片编号占位符 6"/>
          <p:cNvSpPr>
            <a:spLocks noGrp="1"/>
          </p:cNvSpPr>
          <p:nvPr>
            <p:ph type="sldNum" sz="quarter" idx="12"/>
          </p:nvPr>
        </p:nvSpPr>
        <p:spPr>
          <a:xfrm>
            <a:off x="10793260" y="6538913"/>
            <a:ext cx="1398740" cy="365125"/>
          </a:xfrm>
          <a:prstGeom prst="rect">
            <a:avLst/>
          </a:prstGeom>
        </p:spPr>
        <p:txBody>
          <a:bodyPr/>
          <a:lstStyle/>
          <a:p>
            <a:fld id="{0AD52648-2BA5-46CF-B873-9163737217AD}" type="slidenum">
              <a:rPr lang="zh-CN" altLang="en-US" smtClean="0"/>
              <a:t>‹#›</a:t>
            </a:fld>
            <a:endParaRPr lang="zh-CN" altLang="en-US"/>
          </a:p>
        </p:txBody>
      </p:sp>
      <p:sp>
        <p:nvSpPr>
          <p:cNvPr id="2" name="标题 1"/>
          <p:cNvSpPr>
            <a:spLocks noGrp="1"/>
          </p:cNvSpPr>
          <p:nvPr>
            <p:ph type="title"/>
          </p:nvPr>
        </p:nvSpPr>
        <p:spPr>
          <a:xfrm>
            <a:off x="609608" y="285728"/>
            <a:ext cx="10974657" cy="696626"/>
          </a:xfrm>
        </p:spPr>
        <p:txBody>
          <a:bodyPr anchor="ctr"/>
          <a:lstStyle>
            <a:lvl1pPr algn="ctr">
              <a:defRPr sz="3600" b="0"/>
            </a:lvl1pPr>
          </a:lstStyle>
          <a:p>
            <a:r>
              <a:rPr kumimoji="0" lang="zh-CN" altLang="en-US"/>
              <a:t>单击此处编辑母版标题样式</a:t>
            </a:r>
            <a:endParaRPr kumimoji="0" 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04218" y="0"/>
            <a:ext cx="2007523" cy="701040"/>
          </a:xfrm>
          <a:prstGeom prst="rect">
            <a:avLst/>
          </a:prstGeom>
        </p:spPr>
      </p:pic>
    </p:spTree>
    <p:extLst>
      <p:ext uri="{BB962C8B-B14F-4D97-AF65-F5344CB8AC3E}">
        <p14:creationId xmlns:p14="http://schemas.microsoft.com/office/powerpoint/2010/main" val="235441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590563"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9429774"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页脚占位符 5"/>
          <p:cNvSpPr>
            <a:spLocks noGrp="1"/>
          </p:cNvSpPr>
          <p:nvPr>
            <p:ph type="ftr" sz="quarter" idx="11"/>
          </p:nvPr>
        </p:nvSpPr>
        <p:spPr>
          <a:xfrm>
            <a:off x="0" y="6538913"/>
            <a:ext cx="5320778" cy="365125"/>
          </a:xfrm>
          <a:prstGeom prst="rect">
            <a:avLst/>
          </a:prstGeom>
        </p:spPr>
        <p:txBody>
          <a:bodyPr/>
          <a:lstStyle/>
          <a:p>
            <a:r>
              <a:rPr lang="zh-CN" altLang="en-US" dirty="0"/>
              <a:t>主讲人：莆田学院</a:t>
            </a:r>
            <a:r>
              <a:rPr lang="en-US" altLang="zh-CN" dirty="0"/>
              <a:t>•</a:t>
            </a:r>
            <a:r>
              <a:rPr lang="zh-CN" altLang="en-US" dirty="0"/>
              <a:t>信息工程学院</a:t>
            </a:r>
            <a:r>
              <a:rPr lang="en-US" altLang="zh-CN" dirty="0"/>
              <a:t>•</a:t>
            </a:r>
            <a:r>
              <a:rPr lang="zh-CN" altLang="en-US" dirty="0"/>
              <a:t>洪家军</a:t>
            </a:r>
          </a:p>
        </p:txBody>
      </p:sp>
      <p:sp>
        <p:nvSpPr>
          <p:cNvPr id="7" name="灯片编号占位符 6"/>
          <p:cNvSpPr>
            <a:spLocks noGrp="1"/>
          </p:cNvSpPr>
          <p:nvPr>
            <p:ph type="sldNum" sz="quarter" idx="12"/>
          </p:nvPr>
        </p:nvSpPr>
        <p:spPr>
          <a:xfrm>
            <a:off x="10648930" y="6492875"/>
            <a:ext cx="1543069" cy="365125"/>
          </a:xfrm>
          <a:prstGeom prst="rect">
            <a:avLst/>
          </a:prstGeom>
        </p:spPr>
        <p:txBody>
          <a:bodyPr/>
          <a:lstStyle/>
          <a:p>
            <a:fld id="{0AD52648-2BA5-46CF-B873-9163737217AD}" type="slidenum">
              <a:rPr lang="zh-CN" altLang="en-US" smtClean="0"/>
              <a:t>‹#›</a:t>
            </a:fld>
            <a:endParaRPr lang="zh-CN" altLang="en-US" dirty="0"/>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04218" y="0"/>
            <a:ext cx="2007523" cy="701040"/>
          </a:xfrm>
          <a:prstGeom prst="rect">
            <a:avLst/>
          </a:prstGeom>
        </p:spPr>
      </p:pic>
    </p:spTree>
    <p:extLst>
      <p:ext uri="{BB962C8B-B14F-4D97-AF65-F5344CB8AC3E}">
        <p14:creationId xmlns:p14="http://schemas.microsoft.com/office/powerpoint/2010/main" val="271648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a:duotone>
              <a:schemeClr val="accent1"/>
              <a:srgbClr val="FFFFFF"/>
            </a:duotone>
            <a:lum bright="12000" contrast="40000"/>
          </a:blip>
          <a:stretch>
            <a:fillRect/>
          </a:stretch>
        </p:blipFill>
        <p:spPr>
          <a:xfrm>
            <a:off x="8890413" y="4915144"/>
            <a:ext cx="3301588" cy="1942857"/>
          </a:xfrm>
          <a:prstGeom prst="rect">
            <a:avLst/>
          </a:prstGeom>
          <a:noFill/>
          <a:ln>
            <a:noFill/>
          </a:ln>
        </p:spPr>
      </p:pic>
      <p:sp>
        <p:nvSpPr>
          <p:cNvPr id="10" name="矩形 9"/>
          <p:cNvSpPr/>
          <p:nvPr/>
        </p:nvSpPr>
        <p:spPr>
          <a:xfrm>
            <a:off x="0" y="0"/>
            <a:ext cx="1219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sz="1800"/>
          </a:p>
        </p:txBody>
      </p:sp>
      <p:sp>
        <p:nvSpPr>
          <p:cNvPr id="11" name="矩形 10"/>
          <p:cNvSpPr/>
          <p:nvPr/>
        </p:nvSpPr>
        <p:spPr>
          <a:xfrm>
            <a:off x="0" y="40951"/>
            <a:ext cx="609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sz="1800"/>
          </a:p>
        </p:txBody>
      </p:sp>
      <p:pic>
        <p:nvPicPr>
          <p:cNvPr id="9" name="图片 8"/>
          <p:cNvPicPr>
            <a:picLocks noChangeAspect="1"/>
          </p:cNvPicPr>
          <p:nvPr/>
        </p:nvPicPr>
        <p:blipFill>
          <a:blip r:embed="rId14">
            <a:duotone>
              <a:schemeClr val="accent1"/>
              <a:srgbClr val="FFFFFF"/>
            </a:duotone>
            <a:lum bright="35000" contrast="40000"/>
          </a:blip>
          <a:stretch>
            <a:fillRect/>
          </a:stretch>
        </p:blipFill>
        <p:spPr>
          <a:xfrm>
            <a:off x="0" y="6420446"/>
            <a:ext cx="12192000" cy="437555"/>
          </a:xfrm>
          <a:prstGeom prst="rect">
            <a:avLst/>
          </a:prstGeom>
          <a:noFill/>
          <a:ln>
            <a:noFill/>
          </a:ln>
          <a:effectLst/>
        </p:spPr>
      </p:pic>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600201"/>
            <a:ext cx="10972800" cy="4525963"/>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Tree>
    <p:extLst>
      <p:ext uri="{BB962C8B-B14F-4D97-AF65-F5344CB8AC3E}">
        <p14:creationId xmlns:p14="http://schemas.microsoft.com/office/powerpoint/2010/main" val="267896197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Visio___1.vs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Visio___2.vsd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Visio___3.vsd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Visio___4.vs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Visio___5.vsd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Visio___6.vsdx"/><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Visio___7.vsd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package" Target="../embeddings/Microsoft_Visio___8.vsd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Visio___9.vsdx"/><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Visio___10.vsdx"/><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Visio___11.vsdx"/><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9.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0.emf"/><Relationship Id="rId5" Type="http://schemas.openxmlformats.org/officeDocument/2006/relationships/package" Target="../embeddings/Microsoft_Visio___12.vsdx"/><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1.emf"/></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Visio___15.vsdx"/><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3.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Visio___16.vsdx"/><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24.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Visio___17.vsdx"/><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25.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Visio___18.vsdx"/><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26.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package" Target="../embeddings/Microsoft_Visio___19.vsdx"/><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28.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4164" y="2025354"/>
            <a:ext cx="10363200" cy="1470025"/>
          </a:xfrm>
        </p:spPr>
        <p:txBody>
          <a:bodyPr/>
          <a:lstStyle/>
          <a:p>
            <a:pPr algn="ctr"/>
            <a:r>
              <a:rPr lang="zh-CN" altLang="en-US" dirty="0"/>
              <a:t>第</a:t>
            </a:r>
            <a:r>
              <a:rPr lang="en-US" altLang="zh-CN" dirty="0"/>
              <a:t>1</a:t>
            </a:r>
            <a:r>
              <a:rPr lang="zh-CN" altLang="en-US" dirty="0"/>
              <a:t>章 计算机网络概述</a:t>
            </a:r>
          </a:p>
        </p:txBody>
      </p:sp>
      <p:sp>
        <p:nvSpPr>
          <p:cNvPr id="3" name="副标题 2"/>
          <p:cNvSpPr>
            <a:spLocks noGrp="1"/>
          </p:cNvSpPr>
          <p:nvPr>
            <p:ph type="subTitle" idx="1"/>
          </p:nvPr>
        </p:nvSpPr>
        <p:spPr>
          <a:xfrm>
            <a:off x="916955" y="2643180"/>
            <a:ext cx="10839616" cy="2229266"/>
          </a:xfrm>
        </p:spPr>
        <p:txBody>
          <a:bodyPr>
            <a:normAutofit/>
          </a:bodyPr>
          <a:lstStyle/>
          <a:p>
            <a:pPr algn="ctr"/>
            <a:endParaRPr lang="en-US" altLang="zh-CN" dirty="0"/>
          </a:p>
          <a:p>
            <a:pPr algn="ctr"/>
            <a:endParaRPr lang="en-US" altLang="zh-CN" dirty="0"/>
          </a:p>
          <a:p>
            <a:pPr algn="ctr"/>
            <a:endParaRPr lang="en-US" altLang="zh-CN" dirty="0"/>
          </a:p>
          <a:p>
            <a:pPr algn="ctr"/>
            <a:r>
              <a:rPr lang="zh-CN" altLang="en-US" dirty="0"/>
              <a:t>主讲：黄基诞</a:t>
            </a:r>
            <a:endParaRPr lang="en-US" altLang="zh-CN" dirty="0"/>
          </a:p>
        </p:txBody>
      </p:sp>
      <p:sp>
        <p:nvSpPr>
          <p:cNvPr id="4" name="文本框 3">
            <a:extLst>
              <a:ext uri="{FF2B5EF4-FFF2-40B4-BE49-F238E27FC236}">
                <a16:creationId xmlns:a16="http://schemas.microsoft.com/office/drawing/2014/main" id="{BAACCC0A-0A91-4AE2-903E-E031AF2FF875}"/>
              </a:ext>
            </a:extLst>
          </p:cNvPr>
          <p:cNvSpPr txBox="1"/>
          <p:nvPr/>
        </p:nvSpPr>
        <p:spPr>
          <a:xfrm>
            <a:off x="1524000" y="384675"/>
            <a:ext cx="5256245" cy="1015663"/>
          </a:xfrm>
          <a:prstGeom prst="rect">
            <a:avLst/>
          </a:prstGeom>
          <a:noFill/>
        </p:spPr>
        <p:txBody>
          <a:bodyPr wrap="square" rtlCol="0">
            <a:spAutoFit/>
          </a:bodyPr>
          <a:lstStyle/>
          <a:p>
            <a:r>
              <a:rPr lang="zh-CN" altLang="en-US" sz="4000" b="1" dirty="0">
                <a:latin typeface="+mj-ea"/>
                <a:ea typeface="+mj-ea"/>
              </a:rPr>
              <a:t>计算机网络与通信</a:t>
            </a:r>
            <a:br>
              <a:rPr lang="en-US" altLang="zh-CN" sz="2000" b="1" dirty="0">
                <a:latin typeface="+mj-ea"/>
                <a:ea typeface="+mj-ea"/>
              </a:rPr>
            </a:br>
            <a:r>
              <a:rPr lang="zh-CN" altLang="en-US" sz="2000" b="1" dirty="0">
                <a:latin typeface="+mj-ea"/>
                <a:ea typeface="+mj-ea"/>
              </a:rPr>
              <a:t>清华大学出版社，</a:t>
            </a:r>
            <a:r>
              <a:rPr lang="en-US" altLang="zh-CN" sz="2000" b="1" dirty="0">
                <a:latin typeface="+mj-ea"/>
                <a:ea typeface="+mj-ea"/>
              </a:rPr>
              <a:t>2018</a:t>
            </a:r>
            <a:r>
              <a:rPr lang="zh-CN" altLang="en-US" sz="2000" b="1" dirty="0">
                <a:latin typeface="+mj-ea"/>
                <a:ea typeface="+mj-ea"/>
              </a:rPr>
              <a:t>年，洪家军编著</a:t>
            </a:r>
          </a:p>
        </p:txBody>
      </p:sp>
    </p:spTree>
    <p:extLst>
      <p:ext uri="{BB962C8B-B14F-4D97-AF65-F5344CB8AC3E}">
        <p14:creationId xmlns:p14="http://schemas.microsoft.com/office/powerpoint/2010/main" val="29669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1.1 </a:t>
            </a:r>
            <a:r>
              <a:rPr lang="zh-CN" altLang="zh-CN" b="1" dirty="0"/>
              <a:t>计算机网络的形成与发展</a:t>
            </a:r>
            <a:endParaRPr lang="zh-CN" altLang="en-US" dirty="0"/>
          </a:p>
        </p:txBody>
      </p:sp>
      <p:sp>
        <p:nvSpPr>
          <p:cNvPr id="3" name="内容占位符 2"/>
          <p:cNvSpPr>
            <a:spLocks noGrp="1"/>
          </p:cNvSpPr>
          <p:nvPr>
            <p:ph idx="1"/>
          </p:nvPr>
        </p:nvSpPr>
        <p:spPr>
          <a:xfrm>
            <a:off x="609600" y="1600201"/>
            <a:ext cx="11436626" cy="4525963"/>
          </a:xfrm>
        </p:spPr>
        <p:txBody>
          <a:bodyPr/>
          <a:lstStyle/>
          <a:p>
            <a:r>
              <a:rPr lang="en-US" altLang="zh-CN" dirty="0"/>
              <a:t>1.1.2</a:t>
            </a:r>
            <a:r>
              <a:rPr lang="zh-CN" altLang="zh-CN" dirty="0"/>
              <a:t>计算机网络的形成与发展</a:t>
            </a:r>
            <a:endParaRPr lang="en-US" altLang="zh-CN" dirty="0"/>
          </a:p>
          <a:p>
            <a:pPr lvl="1"/>
            <a:r>
              <a:rPr lang="en-US" altLang="zh-CN" dirty="0"/>
              <a:t>1</a:t>
            </a:r>
            <a:r>
              <a:rPr lang="zh-CN" altLang="zh-CN" dirty="0"/>
              <a:t>、以单台主机为中心的远程联机阶段</a:t>
            </a:r>
            <a:endParaRPr lang="en-US" altLang="zh-CN" dirty="0"/>
          </a:p>
          <a:p>
            <a:pPr lvl="2"/>
            <a:r>
              <a:rPr lang="zh-CN" altLang="en-US" dirty="0"/>
              <a:t>典型代表</a:t>
            </a:r>
            <a:endParaRPr lang="en-US" altLang="zh-CN" dirty="0"/>
          </a:p>
          <a:p>
            <a:pPr lvl="3"/>
            <a:r>
              <a:rPr lang="en-US" altLang="zh-CN" dirty="0"/>
              <a:t>20</a:t>
            </a:r>
            <a:r>
              <a:rPr lang="zh-CN" altLang="zh-CN" dirty="0"/>
              <a:t>世纪</a:t>
            </a:r>
            <a:r>
              <a:rPr lang="en-US" altLang="zh-CN" dirty="0"/>
              <a:t>50</a:t>
            </a:r>
            <a:r>
              <a:rPr lang="zh-CN" altLang="zh-CN" dirty="0"/>
              <a:t>年代初，美国半自动地面防空系统</a:t>
            </a:r>
            <a:r>
              <a:rPr lang="zh-CN" altLang="en-US" dirty="0"/>
              <a:t>，一台主机与多台终端相连</a:t>
            </a:r>
            <a:endParaRPr lang="en-US" altLang="zh-CN" dirty="0"/>
          </a:p>
          <a:p>
            <a:pPr lvl="3"/>
            <a:r>
              <a:rPr lang="en-US" altLang="zh-CN" dirty="0"/>
              <a:t>1964</a:t>
            </a:r>
            <a:r>
              <a:rPr lang="zh-CN" altLang="zh-CN" dirty="0"/>
              <a:t>年问世的美国航空公司的飞机票预定系统</a:t>
            </a:r>
            <a:r>
              <a:rPr lang="en-US" altLang="zh-CN" dirty="0"/>
              <a:t>SABER</a:t>
            </a:r>
          </a:p>
          <a:p>
            <a:pPr lvl="1"/>
            <a:r>
              <a:rPr lang="en-US" altLang="zh-CN" dirty="0"/>
              <a:t>2</a:t>
            </a:r>
            <a:r>
              <a:rPr lang="zh-CN" altLang="zh-CN" dirty="0"/>
              <a:t>、计算机之间的联机阶段</a:t>
            </a:r>
            <a:endParaRPr lang="en-US" altLang="zh-CN" dirty="0"/>
          </a:p>
          <a:p>
            <a:pPr lvl="2"/>
            <a:r>
              <a:rPr lang="zh-CN" altLang="en-US" dirty="0"/>
              <a:t>典型代表</a:t>
            </a:r>
            <a:endParaRPr lang="en-US" altLang="zh-CN" dirty="0"/>
          </a:p>
          <a:p>
            <a:pPr lvl="3"/>
            <a:r>
              <a:rPr lang="en-US" altLang="zh-CN" dirty="0"/>
              <a:t>1969</a:t>
            </a:r>
            <a:r>
              <a:rPr lang="zh-CN" altLang="zh-CN" dirty="0"/>
              <a:t>年美国国防部高级研究计划局</a:t>
            </a:r>
            <a:r>
              <a:rPr lang="en-US" altLang="zh-CN" dirty="0"/>
              <a:t>DARPA</a:t>
            </a:r>
            <a:r>
              <a:rPr lang="zh-CN" altLang="zh-CN" dirty="0"/>
              <a:t>出资组建</a:t>
            </a:r>
            <a:r>
              <a:rPr lang="zh-CN" altLang="en-US" dirty="0"/>
              <a:t>的</a:t>
            </a:r>
            <a:r>
              <a:rPr lang="en-US" altLang="zh-CN" dirty="0"/>
              <a:t>ARPANET</a:t>
            </a:r>
            <a:r>
              <a:rPr lang="zh-CN" altLang="zh-CN" dirty="0"/>
              <a:t>分组交换网</a:t>
            </a:r>
            <a:endParaRPr lang="en-US" altLang="zh-CN"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10</a:t>
            </a:fld>
            <a:endParaRPr lang="zh-CN" altLang="en-US"/>
          </a:p>
        </p:txBody>
      </p:sp>
    </p:spTree>
    <p:extLst>
      <p:ext uri="{BB962C8B-B14F-4D97-AF65-F5344CB8AC3E}">
        <p14:creationId xmlns:p14="http://schemas.microsoft.com/office/powerpoint/2010/main" val="286752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0AD52648-2BA5-46CF-B873-9163737217AD}" type="slidenum">
              <a:rPr lang="zh-CN" altLang="en-US" smtClean="0"/>
              <a:t>11</a:t>
            </a:fld>
            <a:endParaRPr lang="zh-CN" altLang="en-US"/>
          </a:p>
        </p:txBody>
      </p:sp>
      <p:sp>
        <p:nvSpPr>
          <p:cNvPr id="11" name="Rectangle 4"/>
          <p:cNvSpPr>
            <a:spLocks noChangeArrowheads="1"/>
          </p:cNvSpPr>
          <p:nvPr/>
        </p:nvSpPr>
        <p:spPr bwMode="auto">
          <a:xfrm>
            <a:off x="1277321" y="409432"/>
            <a:ext cx="319456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1896835907"/>
              </p:ext>
            </p:extLst>
          </p:nvPr>
        </p:nvGraphicFramePr>
        <p:xfrm>
          <a:off x="2616548" y="409432"/>
          <a:ext cx="6488254" cy="4298213"/>
        </p:xfrm>
        <a:graphic>
          <a:graphicData uri="http://schemas.openxmlformats.org/presentationml/2006/ole">
            <mc:AlternateContent xmlns:mc="http://schemas.openxmlformats.org/markup-compatibility/2006">
              <mc:Choice xmlns:v="urn:schemas-microsoft-com:vml" Requires="v">
                <p:oleObj spid="_x0000_s1428" name="Visio" r:id="rId3" imgW="4029137" imgH="2676391" progId="Visio.Drawing.15">
                  <p:embed/>
                </p:oleObj>
              </mc:Choice>
              <mc:Fallback>
                <p:oleObj name="Visio" r:id="rId3" imgW="4029137" imgH="2676391"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548" y="409432"/>
                        <a:ext cx="6488254" cy="4298213"/>
                      </a:xfrm>
                      <a:prstGeom prst="rect">
                        <a:avLst/>
                      </a:prstGeom>
                      <a:noFill/>
                    </p:spPr>
                  </p:pic>
                </p:oleObj>
              </mc:Fallback>
            </mc:AlternateContent>
          </a:graphicData>
        </a:graphic>
      </p:graphicFrame>
      <p:sp>
        <p:nvSpPr>
          <p:cNvPr id="13" name="矩形 12"/>
          <p:cNvSpPr/>
          <p:nvPr/>
        </p:nvSpPr>
        <p:spPr>
          <a:xfrm>
            <a:off x="4832771" y="4595607"/>
            <a:ext cx="2465675" cy="369332"/>
          </a:xfrm>
          <a:prstGeom prst="rect">
            <a:avLst/>
          </a:prstGeom>
        </p:spPr>
        <p:txBody>
          <a:bodyPr wrap="none">
            <a:spAutoFit/>
          </a:bodyPr>
          <a:lstStyle/>
          <a:p>
            <a:r>
              <a:rPr lang="zh-CN" altLang="zh-CN" dirty="0">
                <a:solidFill>
                  <a:srgbClr val="000000"/>
                </a:solidFill>
                <a:ea typeface="方正宋三简体"/>
                <a:cs typeface="Times New Roman" panose="02020603050405020304" pitchFamily="18" charset="0"/>
              </a:rPr>
              <a:t>图</a:t>
            </a:r>
            <a:r>
              <a:rPr lang="en-US" altLang="zh-CN" dirty="0">
                <a:solidFill>
                  <a:srgbClr val="000000"/>
                </a:solidFill>
                <a:ea typeface="方正宋三简体"/>
                <a:cs typeface="Times New Roman" panose="02020603050405020304" pitchFamily="18" charset="0"/>
              </a:rPr>
              <a:t>1-1 ARPANET</a:t>
            </a:r>
            <a:r>
              <a:rPr lang="zh-CN" altLang="zh-CN" dirty="0">
                <a:solidFill>
                  <a:srgbClr val="000000"/>
                </a:solidFill>
                <a:ea typeface="方正宋三简体"/>
                <a:cs typeface="Times New Roman" panose="02020603050405020304" pitchFamily="18" charset="0"/>
              </a:rPr>
              <a:t>示意图</a:t>
            </a:r>
            <a:endParaRPr lang="zh-CN" altLang="en-US" dirty="0"/>
          </a:p>
        </p:txBody>
      </p:sp>
      <p:sp>
        <p:nvSpPr>
          <p:cNvPr id="14" name="矩形 13"/>
          <p:cNvSpPr/>
          <p:nvPr/>
        </p:nvSpPr>
        <p:spPr>
          <a:xfrm>
            <a:off x="1078174" y="5447703"/>
            <a:ext cx="10781730" cy="830997"/>
          </a:xfrm>
          <a:prstGeom prst="rect">
            <a:avLst/>
          </a:prstGeom>
        </p:spPr>
        <p:txBody>
          <a:bodyPr wrap="square">
            <a:spAutoFit/>
          </a:bodyPr>
          <a:lstStyle/>
          <a:p>
            <a:r>
              <a:rPr lang="zh-CN" altLang="zh-CN" sz="2400" dirty="0">
                <a:solidFill>
                  <a:srgbClr val="000000"/>
                </a:solidFill>
                <a:ea typeface="方正宋三简体"/>
                <a:cs typeface="Times New Roman" panose="02020603050405020304" pitchFamily="18" charset="0"/>
              </a:rPr>
              <a:t>结点之间通过通信线路和</a:t>
            </a:r>
            <a:r>
              <a:rPr lang="en-US" altLang="zh-CN" sz="2400" dirty="0">
                <a:solidFill>
                  <a:srgbClr val="000000"/>
                </a:solidFill>
                <a:ea typeface="方正宋三简体"/>
                <a:cs typeface="Times New Roman" panose="02020603050405020304" pitchFamily="18" charset="0"/>
              </a:rPr>
              <a:t>IMP</a:t>
            </a:r>
            <a:r>
              <a:rPr lang="zh-CN" altLang="zh-CN" sz="2400" dirty="0">
                <a:solidFill>
                  <a:srgbClr val="000000"/>
                </a:solidFill>
                <a:ea typeface="方正宋三简体"/>
                <a:cs typeface="Times New Roman" panose="02020603050405020304" pitchFamily="18" charset="0"/>
              </a:rPr>
              <a:t>（</a:t>
            </a:r>
            <a:r>
              <a:rPr lang="en-US" altLang="zh-CN" sz="2400" dirty="0">
                <a:solidFill>
                  <a:srgbClr val="000000"/>
                </a:solidFill>
                <a:ea typeface="方正宋三简体"/>
                <a:cs typeface="Times New Roman" panose="02020603050405020304" pitchFamily="18" charset="0"/>
              </a:rPr>
              <a:t>Interface Message Processor</a:t>
            </a:r>
            <a:r>
              <a:rPr lang="zh-CN" altLang="zh-CN" sz="2400" dirty="0">
                <a:solidFill>
                  <a:srgbClr val="000000"/>
                </a:solidFill>
                <a:ea typeface="方正宋三简体"/>
                <a:cs typeface="Times New Roman" panose="02020603050405020304" pitchFamily="18" charset="0"/>
              </a:rPr>
              <a:t>，接口报文处理机）连接起来</a:t>
            </a:r>
            <a:endParaRPr lang="zh-CN" altLang="en-US" sz="2400" dirty="0"/>
          </a:p>
        </p:txBody>
      </p:sp>
    </p:spTree>
    <p:extLst>
      <p:ext uri="{BB962C8B-B14F-4D97-AF65-F5344CB8AC3E}">
        <p14:creationId xmlns:p14="http://schemas.microsoft.com/office/powerpoint/2010/main" val="162989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1.1 </a:t>
            </a:r>
            <a:r>
              <a:rPr lang="zh-CN" altLang="zh-CN" b="1" dirty="0"/>
              <a:t>计算机网络的形成与发展</a:t>
            </a:r>
            <a:endParaRPr lang="zh-CN" altLang="en-US" dirty="0"/>
          </a:p>
        </p:txBody>
      </p:sp>
      <p:sp>
        <p:nvSpPr>
          <p:cNvPr id="3" name="内容占位符 2"/>
          <p:cNvSpPr>
            <a:spLocks noGrp="1"/>
          </p:cNvSpPr>
          <p:nvPr>
            <p:ph idx="1"/>
          </p:nvPr>
        </p:nvSpPr>
        <p:spPr/>
        <p:txBody>
          <a:bodyPr>
            <a:normAutofit fontScale="92500"/>
          </a:bodyPr>
          <a:lstStyle/>
          <a:p>
            <a:r>
              <a:rPr lang="en-US" altLang="zh-CN" dirty="0"/>
              <a:t>1.1.2</a:t>
            </a:r>
            <a:r>
              <a:rPr lang="zh-CN" altLang="zh-CN" dirty="0"/>
              <a:t>计算机网络的形成与发展</a:t>
            </a:r>
            <a:endParaRPr lang="en-US" altLang="zh-CN" dirty="0"/>
          </a:p>
          <a:p>
            <a:pPr lvl="1"/>
            <a:r>
              <a:rPr lang="en-US" altLang="zh-CN" dirty="0"/>
              <a:t>3</a:t>
            </a:r>
            <a:r>
              <a:rPr lang="zh-CN" altLang="zh-CN" dirty="0"/>
              <a:t>、标准化体系结构的计算机网络阶段</a:t>
            </a:r>
            <a:endParaRPr lang="en-US" altLang="zh-CN" dirty="0"/>
          </a:p>
          <a:p>
            <a:pPr lvl="2"/>
            <a:r>
              <a:rPr lang="zh-CN" altLang="en-US" dirty="0"/>
              <a:t>原因：不同厂家推出的网络体系结构不</a:t>
            </a:r>
            <a:r>
              <a:rPr lang="zh-CN" altLang="zh-CN" dirty="0"/>
              <a:t>兼容</a:t>
            </a:r>
            <a:r>
              <a:rPr lang="zh-CN" altLang="en-US" dirty="0"/>
              <a:t>，产品不能互联。</a:t>
            </a:r>
            <a:endParaRPr lang="en-US" altLang="zh-CN" dirty="0"/>
          </a:p>
          <a:p>
            <a:pPr lvl="2"/>
            <a:r>
              <a:rPr lang="zh-CN" altLang="en-US" dirty="0"/>
              <a:t>典型事件：</a:t>
            </a:r>
            <a:endParaRPr lang="en-US" altLang="zh-CN" dirty="0"/>
          </a:p>
          <a:p>
            <a:pPr lvl="3"/>
            <a:r>
              <a:rPr lang="en-US" altLang="zh-CN" dirty="0"/>
              <a:t>20</a:t>
            </a:r>
            <a:r>
              <a:rPr lang="zh-CN" altLang="zh-CN" dirty="0"/>
              <a:t>世纪</a:t>
            </a:r>
            <a:r>
              <a:rPr lang="en-US" altLang="zh-CN" dirty="0"/>
              <a:t>70</a:t>
            </a:r>
            <a:r>
              <a:rPr lang="zh-CN" altLang="zh-CN" dirty="0"/>
              <a:t>年代末期推出</a:t>
            </a:r>
            <a:r>
              <a:rPr lang="zh-CN" altLang="en-US" dirty="0"/>
              <a:t>的</a:t>
            </a:r>
            <a:r>
              <a:rPr lang="en-US" altLang="zh-CN" b="1" dirty="0"/>
              <a:t>TCP/IP</a:t>
            </a:r>
            <a:r>
              <a:rPr lang="zh-CN" altLang="zh-CN" b="1" dirty="0"/>
              <a:t>协议族</a:t>
            </a:r>
            <a:r>
              <a:rPr lang="zh-CN" altLang="zh-CN" dirty="0"/>
              <a:t>规范</a:t>
            </a:r>
            <a:endParaRPr lang="en-US" altLang="zh-CN" dirty="0"/>
          </a:p>
          <a:p>
            <a:pPr lvl="3"/>
            <a:r>
              <a:rPr lang="en-US" altLang="zh-CN" dirty="0"/>
              <a:t>1984</a:t>
            </a:r>
            <a:r>
              <a:rPr lang="zh-CN" altLang="zh-CN" dirty="0"/>
              <a:t>年正式公布</a:t>
            </a:r>
            <a:r>
              <a:rPr lang="zh-CN" altLang="en-US" dirty="0"/>
              <a:t>的</a:t>
            </a:r>
            <a:r>
              <a:rPr lang="zh-CN" altLang="zh-CN" b="1" dirty="0"/>
              <a:t>开放系统互连参考模型</a:t>
            </a:r>
            <a:r>
              <a:rPr lang="en-US" altLang="zh-CN" b="1" dirty="0"/>
              <a:t>OSI/RM</a:t>
            </a:r>
            <a:r>
              <a:rPr lang="zh-CN" altLang="zh-CN" dirty="0"/>
              <a:t>的国际标准</a:t>
            </a:r>
            <a:r>
              <a:rPr lang="en-US" altLang="zh-CN" dirty="0"/>
              <a:t>ISO7498</a:t>
            </a:r>
          </a:p>
          <a:p>
            <a:pPr lvl="1"/>
            <a:r>
              <a:rPr lang="en-US" altLang="zh-CN" dirty="0"/>
              <a:t>4</a:t>
            </a:r>
            <a:r>
              <a:rPr lang="zh-CN" altLang="zh-CN" dirty="0"/>
              <a:t>、高速网络和</a:t>
            </a:r>
            <a:r>
              <a:rPr lang="en-US" altLang="zh-CN" dirty="0"/>
              <a:t>Internet</a:t>
            </a:r>
            <a:r>
              <a:rPr lang="zh-CN" altLang="zh-CN" dirty="0"/>
              <a:t>高速发展与应用的阶段</a:t>
            </a:r>
            <a:endParaRPr lang="en-US" altLang="zh-CN" dirty="0"/>
          </a:p>
          <a:p>
            <a:pPr lvl="2"/>
            <a:r>
              <a:rPr lang="zh-CN" altLang="en-US" dirty="0"/>
              <a:t>典型事件</a:t>
            </a:r>
            <a:endParaRPr lang="en-US" altLang="zh-CN" dirty="0"/>
          </a:p>
          <a:p>
            <a:pPr lvl="3"/>
            <a:r>
              <a:rPr lang="en-US" altLang="zh-CN" dirty="0"/>
              <a:t>1993</a:t>
            </a:r>
            <a:r>
              <a:rPr lang="zh-CN" altLang="zh-CN" dirty="0"/>
              <a:t>年</a:t>
            </a:r>
            <a:r>
              <a:rPr lang="en-US" altLang="zh-CN" dirty="0"/>
              <a:t>9</a:t>
            </a:r>
            <a:r>
              <a:rPr lang="zh-CN" altLang="zh-CN" dirty="0"/>
              <a:t>月美国公布了</a:t>
            </a:r>
            <a:r>
              <a:rPr lang="zh-CN" altLang="zh-CN" b="1" dirty="0"/>
              <a:t>国家信息基础设施</a:t>
            </a:r>
            <a:r>
              <a:rPr lang="zh-CN" altLang="zh-CN" dirty="0"/>
              <a:t>（</a:t>
            </a:r>
            <a:r>
              <a:rPr lang="en-US" altLang="zh-CN" dirty="0"/>
              <a:t>National Information Infrastructure</a:t>
            </a:r>
            <a:r>
              <a:rPr lang="zh-CN" altLang="zh-CN" dirty="0"/>
              <a:t>，</a:t>
            </a:r>
            <a:r>
              <a:rPr lang="en-US" altLang="zh-CN" b="1" dirty="0"/>
              <a:t>NII</a:t>
            </a:r>
            <a:r>
              <a:rPr lang="zh-CN" altLang="zh-CN" dirty="0"/>
              <a:t>）的建设计划。</a:t>
            </a:r>
            <a:endParaRPr lang="zh-CN" altLang="en-US" dirty="0"/>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12</a:t>
            </a:fld>
            <a:endParaRPr lang="zh-CN" altLang="en-US"/>
          </a:p>
        </p:txBody>
      </p:sp>
    </p:spTree>
    <p:extLst>
      <p:ext uri="{BB962C8B-B14F-4D97-AF65-F5344CB8AC3E}">
        <p14:creationId xmlns:p14="http://schemas.microsoft.com/office/powerpoint/2010/main" val="1193337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1.1 </a:t>
            </a:r>
            <a:r>
              <a:rPr lang="zh-CN" altLang="zh-CN" b="1" dirty="0"/>
              <a:t>计算机网络的形成与发展</a:t>
            </a:r>
            <a:endParaRPr lang="zh-CN" altLang="en-US" dirty="0"/>
          </a:p>
        </p:txBody>
      </p:sp>
      <p:sp>
        <p:nvSpPr>
          <p:cNvPr id="3" name="内容占位符 2"/>
          <p:cNvSpPr>
            <a:spLocks noGrp="1"/>
          </p:cNvSpPr>
          <p:nvPr>
            <p:ph idx="1"/>
          </p:nvPr>
        </p:nvSpPr>
        <p:spPr>
          <a:xfrm>
            <a:off x="609600" y="1600201"/>
            <a:ext cx="10972800" cy="5061856"/>
          </a:xfrm>
        </p:spPr>
        <p:txBody>
          <a:bodyPr>
            <a:normAutofit fontScale="92500" lnSpcReduction="10000"/>
          </a:bodyPr>
          <a:lstStyle/>
          <a:p>
            <a:r>
              <a:rPr lang="en-US" altLang="zh-CN" dirty="0"/>
              <a:t>1.1.3 </a:t>
            </a:r>
            <a:r>
              <a:rPr lang="zh-CN" altLang="zh-CN" dirty="0"/>
              <a:t>计算机网络在我国的发展</a:t>
            </a:r>
            <a:endParaRPr lang="en-US" altLang="zh-CN" dirty="0"/>
          </a:p>
          <a:p>
            <a:pPr lvl="1"/>
            <a:r>
              <a:rPr lang="en-US" altLang="zh-CN" dirty="0"/>
              <a:t>1989</a:t>
            </a:r>
            <a:r>
              <a:rPr lang="zh-CN" altLang="zh-CN" dirty="0"/>
              <a:t>年</a:t>
            </a:r>
            <a:r>
              <a:rPr lang="en-US" altLang="zh-CN" dirty="0"/>
              <a:t>11</a:t>
            </a:r>
            <a:r>
              <a:rPr lang="zh-CN" altLang="zh-CN" dirty="0"/>
              <a:t>月，我国的第一个分组交换网</a:t>
            </a:r>
            <a:r>
              <a:rPr lang="en-US" altLang="zh-CN" dirty="0"/>
              <a:t>CNPAC</a:t>
            </a:r>
            <a:r>
              <a:rPr lang="zh-CN" altLang="zh-CN" dirty="0"/>
              <a:t>（</a:t>
            </a:r>
            <a:r>
              <a:rPr lang="en-US" altLang="zh-CN" dirty="0"/>
              <a:t>China Packet Switched Network</a:t>
            </a:r>
            <a:r>
              <a:rPr lang="zh-CN" altLang="zh-CN" dirty="0"/>
              <a:t>，中国分组交换数据网）建成运行。</a:t>
            </a:r>
            <a:endParaRPr lang="en-US" altLang="zh-CN" dirty="0"/>
          </a:p>
          <a:p>
            <a:pPr lvl="1"/>
            <a:r>
              <a:rPr lang="en-US" altLang="zh-CN" dirty="0"/>
              <a:t>1993</a:t>
            </a:r>
            <a:r>
              <a:rPr lang="zh-CN" altLang="zh-CN" dirty="0"/>
              <a:t>年建成新的中国公用分组交换网，并改称</a:t>
            </a:r>
            <a:r>
              <a:rPr lang="en-US" altLang="zh-CN" dirty="0"/>
              <a:t>CHINAPAC</a:t>
            </a:r>
            <a:r>
              <a:rPr lang="zh-CN" altLang="zh-CN" dirty="0"/>
              <a:t>。</a:t>
            </a:r>
            <a:endParaRPr lang="en-US" altLang="zh-CN" dirty="0"/>
          </a:p>
          <a:p>
            <a:pPr lvl="1"/>
            <a:r>
              <a:rPr lang="en-US" altLang="zh-CN" dirty="0"/>
              <a:t>1994</a:t>
            </a:r>
            <a:r>
              <a:rPr lang="zh-CN" altLang="zh-CN" dirty="0"/>
              <a:t>年</a:t>
            </a:r>
            <a:r>
              <a:rPr lang="en-US" altLang="zh-CN" dirty="0"/>
              <a:t>4</a:t>
            </a:r>
            <a:r>
              <a:rPr lang="zh-CN" altLang="zh-CN" dirty="0"/>
              <a:t>月</a:t>
            </a:r>
            <a:r>
              <a:rPr lang="en-US" altLang="zh-CN" dirty="0"/>
              <a:t>20</a:t>
            </a:r>
            <a:r>
              <a:rPr lang="zh-CN" altLang="zh-CN" dirty="0"/>
              <a:t>日，我国用</a:t>
            </a:r>
            <a:r>
              <a:rPr lang="en-US" altLang="zh-CN" dirty="0"/>
              <a:t>64Kbit/s</a:t>
            </a:r>
            <a:r>
              <a:rPr lang="zh-CN" altLang="zh-CN" dirty="0"/>
              <a:t>的专线连入</a:t>
            </a:r>
            <a:r>
              <a:rPr lang="en-US" altLang="zh-CN" dirty="0"/>
              <a:t>Internet</a:t>
            </a:r>
            <a:r>
              <a:rPr lang="zh-CN" altLang="zh-CN" dirty="0"/>
              <a:t>，从此被国际上正式承认为真正拥有全功能</a:t>
            </a:r>
            <a:r>
              <a:rPr lang="en-US" altLang="zh-CN" dirty="0"/>
              <a:t>Internet</a:t>
            </a:r>
            <a:r>
              <a:rPr lang="zh-CN" altLang="zh-CN" dirty="0"/>
              <a:t>的第</a:t>
            </a:r>
            <a:r>
              <a:rPr lang="en-US" altLang="zh-CN" dirty="0"/>
              <a:t>77</a:t>
            </a:r>
            <a:r>
              <a:rPr lang="zh-CN" altLang="zh-CN" dirty="0"/>
              <a:t>个国家。</a:t>
            </a:r>
            <a:endParaRPr lang="en-US" altLang="zh-CN" dirty="0"/>
          </a:p>
          <a:p>
            <a:pPr lvl="1"/>
            <a:r>
              <a:rPr lang="zh-CN" altLang="zh-CN" dirty="0"/>
              <a:t>目前，我国主要有以下</a:t>
            </a:r>
            <a:r>
              <a:rPr lang="en-US" altLang="zh-CN" dirty="0"/>
              <a:t>5</a:t>
            </a:r>
            <a:r>
              <a:rPr lang="zh-CN" altLang="zh-CN" dirty="0"/>
              <a:t>大公用计算机网络：</a:t>
            </a:r>
            <a:endParaRPr lang="en-US" altLang="zh-CN" dirty="0"/>
          </a:p>
          <a:p>
            <a:pPr lvl="2"/>
            <a:r>
              <a:rPr lang="zh-CN" altLang="zh-CN" dirty="0"/>
              <a:t>中国电信互联网</a:t>
            </a:r>
            <a:r>
              <a:rPr lang="en-US" altLang="zh-CN" dirty="0"/>
              <a:t>CHINANET</a:t>
            </a:r>
            <a:endParaRPr lang="zh-CN" altLang="zh-CN" dirty="0"/>
          </a:p>
          <a:p>
            <a:pPr lvl="2"/>
            <a:r>
              <a:rPr lang="zh-CN" altLang="zh-CN" dirty="0"/>
              <a:t>中国移动互联网</a:t>
            </a:r>
            <a:r>
              <a:rPr lang="en-US" altLang="zh-CN" dirty="0"/>
              <a:t>CMNET</a:t>
            </a:r>
            <a:endParaRPr lang="zh-CN" altLang="zh-CN" dirty="0"/>
          </a:p>
          <a:p>
            <a:pPr lvl="2"/>
            <a:r>
              <a:rPr lang="zh-CN" altLang="zh-CN" dirty="0"/>
              <a:t>中国联通互联网</a:t>
            </a:r>
            <a:r>
              <a:rPr lang="en-US" altLang="zh-CN" dirty="0"/>
              <a:t>UNINET</a:t>
            </a:r>
            <a:endParaRPr lang="zh-CN" altLang="zh-CN" dirty="0"/>
          </a:p>
          <a:p>
            <a:pPr lvl="2"/>
            <a:r>
              <a:rPr lang="zh-CN" altLang="zh-CN" dirty="0"/>
              <a:t>中国教育和科研计算机网</a:t>
            </a:r>
            <a:r>
              <a:rPr lang="en-US" altLang="zh-CN" dirty="0"/>
              <a:t>CERNET</a:t>
            </a:r>
            <a:endParaRPr lang="zh-CN" altLang="zh-CN" dirty="0"/>
          </a:p>
          <a:p>
            <a:pPr lvl="2"/>
            <a:r>
              <a:rPr lang="zh-CN" altLang="zh-CN" dirty="0"/>
              <a:t>中国科学技术网</a:t>
            </a:r>
            <a:r>
              <a:rPr lang="en-US" altLang="zh-CN" dirty="0"/>
              <a:t>CSNET</a:t>
            </a:r>
            <a:endParaRPr lang="zh-CN" altLang="zh-CN" dirty="0"/>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dirty="0"/>
              <a:t>主讲人：莆田学院</a:t>
            </a:r>
            <a:r>
              <a:rPr lang="en-US" altLang="zh-CN" dirty="0"/>
              <a:t>•</a:t>
            </a:r>
            <a:r>
              <a:rPr lang="zh-CN" altLang="en-US" dirty="0"/>
              <a:t>信息工程学院</a:t>
            </a:r>
            <a:r>
              <a:rPr lang="en-US" altLang="zh-CN" dirty="0"/>
              <a:t>•</a:t>
            </a:r>
            <a:r>
              <a:rPr lang="zh-CN" altLang="en-US" dirty="0"/>
              <a:t>洪家军</a:t>
            </a:r>
          </a:p>
        </p:txBody>
      </p:sp>
      <p:sp>
        <p:nvSpPr>
          <p:cNvPr id="5" name="灯片编号占位符 4"/>
          <p:cNvSpPr>
            <a:spLocks noGrp="1"/>
          </p:cNvSpPr>
          <p:nvPr>
            <p:ph type="sldNum" sz="quarter" idx="12"/>
          </p:nvPr>
        </p:nvSpPr>
        <p:spPr/>
        <p:txBody>
          <a:bodyPr/>
          <a:lstStyle/>
          <a:p>
            <a:fld id="{0AD52648-2BA5-46CF-B873-9163737217AD}" type="slidenum">
              <a:rPr lang="zh-CN" altLang="en-US" smtClean="0"/>
              <a:t>13</a:t>
            </a:fld>
            <a:endParaRPr lang="zh-CN" altLang="en-US"/>
          </a:p>
        </p:txBody>
      </p:sp>
    </p:spTree>
    <p:extLst>
      <p:ext uri="{BB962C8B-B14F-4D97-AF65-F5344CB8AC3E}">
        <p14:creationId xmlns:p14="http://schemas.microsoft.com/office/powerpoint/2010/main" val="49969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1.2 </a:t>
            </a:r>
            <a:r>
              <a:rPr lang="zh-CN" altLang="zh-CN" b="1" dirty="0"/>
              <a:t>计算机网络的组成</a:t>
            </a:r>
          </a:p>
        </p:txBody>
      </p:sp>
      <p:sp>
        <p:nvSpPr>
          <p:cNvPr id="3" name="内容占位符 2"/>
          <p:cNvSpPr>
            <a:spLocks noGrp="1"/>
          </p:cNvSpPr>
          <p:nvPr>
            <p:ph idx="1"/>
          </p:nvPr>
        </p:nvSpPr>
        <p:spPr/>
        <p:txBody>
          <a:bodyPr/>
          <a:lstStyle/>
          <a:p>
            <a:r>
              <a:rPr lang="en-US" altLang="zh-CN" dirty="0"/>
              <a:t>1.2.1 </a:t>
            </a:r>
            <a:r>
              <a:rPr lang="zh-CN" altLang="zh-CN" dirty="0"/>
              <a:t>计算机网络的基本构件</a:t>
            </a:r>
            <a:endParaRPr lang="en-US" altLang="zh-CN" dirty="0"/>
          </a:p>
          <a:p>
            <a:pPr lvl="1"/>
            <a:r>
              <a:rPr lang="zh-CN" altLang="zh-CN" dirty="0"/>
              <a:t>（</a:t>
            </a:r>
            <a:r>
              <a:rPr lang="en-US" altLang="zh-CN" dirty="0"/>
              <a:t>1</a:t>
            </a:r>
            <a:r>
              <a:rPr lang="zh-CN" altLang="zh-CN" dirty="0"/>
              <a:t>）</a:t>
            </a:r>
            <a:r>
              <a:rPr lang="zh-CN" altLang="zh-CN" b="1" dirty="0"/>
              <a:t>结点</a:t>
            </a:r>
            <a:r>
              <a:rPr lang="zh-CN" altLang="zh-CN" dirty="0"/>
              <a:t>（</a:t>
            </a:r>
            <a:r>
              <a:rPr lang="en-US" altLang="zh-CN" dirty="0"/>
              <a:t>Node</a:t>
            </a:r>
            <a:r>
              <a:rPr lang="zh-CN" altLang="zh-CN" dirty="0"/>
              <a:t>）</a:t>
            </a:r>
            <a:endParaRPr lang="en-US" altLang="zh-CN" dirty="0"/>
          </a:p>
          <a:p>
            <a:pPr lvl="2"/>
            <a:r>
              <a:rPr lang="zh-CN" altLang="zh-CN" dirty="0"/>
              <a:t>结点可以分为</a:t>
            </a:r>
            <a:r>
              <a:rPr lang="zh-CN" altLang="zh-CN" b="1" dirty="0">
                <a:solidFill>
                  <a:srgbClr val="C00000"/>
                </a:solidFill>
              </a:rPr>
              <a:t>端结点</a:t>
            </a:r>
            <a:r>
              <a:rPr lang="zh-CN" altLang="zh-CN" dirty="0"/>
              <a:t>和</a:t>
            </a:r>
            <a:r>
              <a:rPr lang="zh-CN" altLang="zh-CN" b="1" dirty="0">
                <a:solidFill>
                  <a:srgbClr val="C00000"/>
                </a:solidFill>
              </a:rPr>
              <a:t>中间结点</a:t>
            </a:r>
            <a:r>
              <a:rPr lang="zh-CN" altLang="zh-CN" dirty="0"/>
              <a:t>两类，</a:t>
            </a:r>
            <a:endParaRPr lang="en-US" altLang="zh-CN" dirty="0"/>
          </a:p>
          <a:p>
            <a:pPr lvl="2"/>
            <a:r>
              <a:rPr lang="zh-CN" altLang="zh-CN" b="1" dirty="0">
                <a:solidFill>
                  <a:srgbClr val="C00000"/>
                </a:solidFill>
              </a:rPr>
              <a:t>端结点</a:t>
            </a:r>
            <a:r>
              <a:rPr lang="zh-CN" altLang="zh-CN" dirty="0"/>
              <a:t>也称为端系统或者主机，如我们用的</a:t>
            </a:r>
            <a:r>
              <a:rPr lang="en-US" altLang="zh-CN" dirty="0"/>
              <a:t>PC</a:t>
            </a:r>
            <a:r>
              <a:rPr lang="zh-CN" altLang="zh-CN" dirty="0"/>
              <a:t>机。</a:t>
            </a:r>
            <a:endParaRPr lang="en-US" altLang="zh-CN" dirty="0"/>
          </a:p>
          <a:p>
            <a:pPr lvl="2"/>
            <a:r>
              <a:rPr lang="zh-CN" altLang="zh-CN" b="1" dirty="0">
                <a:solidFill>
                  <a:srgbClr val="C00000"/>
                </a:solidFill>
              </a:rPr>
              <a:t>中间结点</a:t>
            </a:r>
            <a:r>
              <a:rPr lang="zh-CN" altLang="zh-CN" dirty="0"/>
              <a:t>包括路由器、交换机、自治系统和代理等网络设备或组织。</a:t>
            </a:r>
          </a:p>
          <a:p>
            <a:pPr lvl="1"/>
            <a:r>
              <a:rPr lang="zh-CN" altLang="zh-CN" dirty="0"/>
              <a:t>（</a:t>
            </a:r>
            <a:r>
              <a:rPr lang="en-US" altLang="zh-CN" dirty="0"/>
              <a:t>2</a:t>
            </a:r>
            <a:r>
              <a:rPr lang="zh-CN" altLang="zh-CN" dirty="0"/>
              <a:t>）</a:t>
            </a:r>
            <a:r>
              <a:rPr lang="zh-CN" altLang="zh-CN" b="1" dirty="0"/>
              <a:t>链路</a:t>
            </a:r>
            <a:r>
              <a:rPr lang="zh-CN" altLang="zh-CN" dirty="0"/>
              <a:t>（</a:t>
            </a:r>
            <a:r>
              <a:rPr lang="en-US" altLang="zh-CN" dirty="0"/>
              <a:t>Link</a:t>
            </a:r>
            <a:r>
              <a:rPr lang="zh-CN" altLang="zh-CN" dirty="0"/>
              <a:t>）</a:t>
            </a:r>
            <a:endParaRPr lang="en-US" altLang="zh-CN" dirty="0"/>
          </a:p>
          <a:p>
            <a:pPr lvl="2"/>
            <a:r>
              <a:rPr lang="zh-CN" altLang="zh-CN" b="1" dirty="0">
                <a:solidFill>
                  <a:srgbClr val="C00000"/>
                </a:solidFill>
              </a:rPr>
              <a:t>链路</a:t>
            </a:r>
            <a:r>
              <a:rPr lang="zh-CN" altLang="zh-CN" dirty="0"/>
              <a:t>就是从源主机到目的主机之间的端到端的路径。或者两个相邻结点之间的“</a:t>
            </a:r>
            <a:r>
              <a:rPr lang="zh-CN" altLang="zh-CN" b="1" dirty="0">
                <a:solidFill>
                  <a:srgbClr val="C00000"/>
                </a:solidFill>
              </a:rPr>
              <a:t>跳</a:t>
            </a:r>
            <a:r>
              <a:rPr lang="zh-CN" altLang="zh-CN" dirty="0"/>
              <a:t>”（</a:t>
            </a:r>
            <a:r>
              <a:rPr lang="en-US" altLang="zh-CN" dirty="0"/>
              <a:t>hop</a:t>
            </a:r>
            <a:r>
              <a:rPr lang="zh-CN" altLang="zh-CN" dirty="0"/>
              <a:t>）。</a:t>
            </a:r>
            <a:endParaRPr lang="en-US" altLang="zh-CN" dirty="0"/>
          </a:p>
          <a:p>
            <a:pPr lvl="2"/>
            <a:r>
              <a:rPr lang="zh-CN" altLang="zh-CN" dirty="0"/>
              <a:t>所谓</a:t>
            </a:r>
            <a:r>
              <a:rPr lang="zh-CN" altLang="zh-CN" dirty="0">
                <a:solidFill>
                  <a:srgbClr val="C00000"/>
                </a:solidFill>
              </a:rPr>
              <a:t>相</a:t>
            </a:r>
            <a:r>
              <a:rPr lang="zh-CN" altLang="zh-CN" b="1" dirty="0">
                <a:solidFill>
                  <a:srgbClr val="C00000"/>
                </a:solidFill>
              </a:rPr>
              <a:t>邻结点</a:t>
            </a:r>
            <a:r>
              <a:rPr lang="zh-CN" altLang="zh-CN" dirty="0"/>
              <a:t>是指它们的数据没有经过路由器转发。</a:t>
            </a:r>
          </a:p>
          <a:p>
            <a:endParaRPr lang="zh-CN" altLang="zh-CN" dirty="0"/>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14</a:t>
            </a:fld>
            <a:endParaRPr lang="zh-CN" altLang="en-US"/>
          </a:p>
        </p:txBody>
      </p:sp>
    </p:spTree>
    <p:extLst>
      <p:ext uri="{BB962C8B-B14F-4D97-AF65-F5344CB8AC3E}">
        <p14:creationId xmlns:p14="http://schemas.microsoft.com/office/powerpoint/2010/main" val="296088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1.2 </a:t>
            </a:r>
            <a:r>
              <a:rPr lang="zh-CN" altLang="zh-CN" b="1" dirty="0"/>
              <a:t>计算机网络的组成</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15</a:t>
            </a:fld>
            <a:endParaRPr lang="zh-CN" altLang="en-US"/>
          </a:p>
        </p:txBody>
      </p:sp>
      <p:sp>
        <p:nvSpPr>
          <p:cNvPr id="6" name="Rectangle 2"/>
          <p:cNvSpPr>
            <a:spLocks noChangeArrowheads="1"/>
          </p:cNvSpPr>
          <p:nvPr/>
        </p:nvSpPr>
        <p:spPr bwMode="auto">
          <a:xfrm>
            <a:off x="2385391" y="1417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04024320"/>
              </p:ext>
            </p:extLst>
          </p:nvPr>
        </p:nvGraphicFramePr>
        <p:xfrm>
          <a:off x="2974931" y="1532355"/>
          <a:ext cx="5960517" cy="2448748"/>
        </p:xfrm>
        <a:graphic>
          <a:graphicData uri="http://schemas.openxmlformats.org/presentationml/2006/ole">
            <mc:AlternateContent xmlns:mc="http://schemas.openxmlformats.org/markup-compatibility/2006">
              <mc:Choice xmlns:v="urn:schemas-microsoft-com:vml" Requires="v">
                <p:oleObj spid="_x0000_s2444" name="Visio" r:id="rId3" imgW="4276673" imgH="1742961" progId="Visio.Drawing.15">
                  <p:embed/>
                </p:oleObj>
              </mc:Choice>
              <mc:Fallback>
                <p:oleObj name="Visio" r:id="rId3" imgW="4276673" imgH="174296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931" y="1532355"/>
                        <a:ext cx="5960517" cy="2448748"/>
                      </a:xfrm>
                      <a:prstGeom prst="rect">
                        <a:avLst/>
                      </a:prstGeom>
                      <a:noFill/>
                    </p:spPr>
                  </p:pic>
                </p:oleObj>
              </mc:Fallback>
            </mc:AlternateContent>
          </a:graphicData>
        </a:graphic>
      </p:graphicFrame>
      <p:sp>
        <p:nvSpPr>
          <p:cNvPr id="8" name="Rectangle 3"/>
          <p:cNvSpPr>
            <a:spLocks noChangeArrowheads="1"/>
          </p:cNvSpPr>
          <p:nvPr/>
        </p:nvSpPr>
        <p:spPr bwMode="auto">
          <a:xfrm>
            <a:off x="3696993" y="4095820"/>
            <a:ext cx="45057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图</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1-2 </a:t>
            </a: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由交换机连接而成的计算机网络</a:t>
            </a:r>
            <a:endParaRPr kumimoji="0" lang="zh-CN" altLang="en-US" sz="2000" b="0" i="0" u="none" strike="noStrike" cap="none" normalizeH="0" baseline="0" dirty="0">
              <a:ln>
                <a:noFill/>
              </a:ln>
              <a:solidFill>
                <a:schemeClr val="tx1"/>
              </a:solidFill>
              <a:effectLst/>
              <a:latin typeface="Arial" panose="020B0604020202020204" pitchFamily="34" charset="0"/>
            </a:endParaRPr>
          </a:p>
        </p:txBody>
      </p:sp>
      <p:sp>
        <p:nvSpPr>
          <p:cNvPr id="9" name="矩形 8"/>
          <p:cNvSpPr/>
          <p:nvPr/>
        </p:nvSpPr>
        <p:spPr>
          <a:xfrm>
            <a:off x="1139687" y="4610647"/>
            <a:ext cx="9382540" cy="1569660"/>
          </a:xfrm>
          <a:prstGeom prst="rect">
            <a:avLst/>
          </a:prstGeom>
        </p:spPr>
        <p:txBody>
          <a:bodyPr wrap="square">
            <a:spAutoFit/>
          </a:bodyPr>
          <a:lstStyle/>
          <a:p>
            <a:pPr marL="285750" indent="-285750">
              <a:buFont typeface="Arial" panose="020B0604020202020204" pitchFamily="34" charset="0"/>
              <a:buChar char="•"/>
            </a:pPr>
            <a:r>
              <a:rPr lang="zh-CN" altLang="zh-CN" sz="2400" dirty="0">
                <a:solidFill>
                  <a:srgbClr val="000000"/>
                </a:solidFill>
                <a:ea typeface="方正宋三简体"/>
                <a:cs typeface="Times New Roman" panose="02020603050405020304" pitchFamily="18" charset="0"/>
              </a:rPr>
              <a:t>图中的所有</a:t>
            </a:r>
            <a:r>
              <a:rPr lang="en-US" altLang="zh-CN" sz="2400" dirty="0">
                <a:solidFill>
                  <a:srgbClr val="000000"/>
                </a:solidFill>
                <a:ea typeface="方正宋三简体"/>
                <a:cs typeface="Times New Roman" panose="02020603050405020304" pitchFamily="18" charset="0"/>
              </a:rPr>
              <a:t>PC</a:t>
            </a:r>
            <a:r>
              <a:rPr lang="zh-CN" altLang="zh-CN" sz="2400" dirty="0">
                <a:solidFill>
                  <a:srgbClr val="000000"/>
                </a:solidFill>
                <a:ea typeface="方正宋三简体"/>
                <a:cs typeface="Times New Roman" panose="02020603050405020304" pitchFamily="18" charset="0"/>
              </a:rPr>
              <a:t>机均为端结点</a:t>
            </a:r>
            <a:endParaRPr lang="en-US" altLang="zh-CN" sz="2400" dirty="0">
              <a:solidFill>
                <a:srgbClr val="000000"/>
              </a:solidFill>
              <a:ea typeface="方正宋三简体"/>
              <a:cs typeface="Times New Roman" panose="02020603050405020304" pitchFamily="18" charset="0"/>
            </a:endParaRPr>
          </a:p>
          <a:p>
            <a:pPr marL="285750" indent="-285750">
              <a:buFont typeface="Arial" panose="020B0604020202020204" pitchFamily="34" charset="0"/>
              <a:buChar char="•"/>
            </a:pPr>
            <a:r>
              <a:rPr lang="zh-CN" altLang="zh-CN" sz="2400" dirty="0">
                <a:solidFill>
                  <a:srgbClr val="000000"/>
                </a:solidFill>
                <a:ea typeface="方正宋三简体"/>
                <a:cs typeface="Times New Roman" panose="02020603050405020304" pitchFamily="18" charset="0"/>
              </a:rPr>
              <a:t>交换机是中间结点</a:t>
            </a:r>
            <a:endParaRPr lang="en-US" altLang="zh-CN" sz="2400" dirty="0">
              <a:solidFill>
                <a:srgbClr val="000000"/>
              </a:solidFill>
              <a:ea typeface="方正宋三简体"/>
              <a:cs typeface="Times New Roman" panose="02020603050405020304" pitchFamily="18" charset="0"/>
            </a:endParaRPr>
          </a:p>
          <a:p>
            <a:pPr marL="285750" indent="-285750">
              <a:buFont typeface="Arial" panose="020B0604020202020204" pitchFamily="34" charset="0"/>
              <a:buChar char="•"/>
            </a:pPr>
            <a:r>
              <a:rPr lang="en-US" altLang="zh-CN" sz="2400" dirty="0">
                <a:solidFill>
                  <a:srgbClr val="000000"/>
                </a:solidFill>
                <a:ea typeface="方正宋三简体"/>
                <a:cs typeface="Times New Roman" panose="02020603050405020304" pitchFamily="18" charset="0"/>
              </a:rPr>
              <a:t>PC</a:t>
            </a:r>
            <a:r>
              <a:rPr lang="zh-CN" altLang="en-US" sz="2400" dirty="0">
                <a:solidFill>
                  <a:srgbClr val="000000"/>
                </a:solidFill>
                <a:ea typeface="方正宋三简体"/>
                <a:cs typeface="Times New Roman" panose="02020603050405020304" pitchFamily="18" charset="0"/>
              </a:rPr>
              <a:t>机</a:t>
            </a:r>
            <a:r>
              <a:rPr lang="zh-CN" altLang="zh-CN" sz="2400" dirty="0">
                <a:solidFill>
                  <a:srgbClr val="000000"/>
                </a:solidFill>
                <a:ea typeface="方正宋三简体"/>
                <a:cs typeface="Times New Roman" panose="02020603050405020304" pitchFamily="18" charset="0"/>
              </a:rPr>
              <a:t>之间的线路就是链路</a:t>
            </a:r>
            <a:endParaRPr lang="en-US" altLang="zh-CN" sz="2400" dirty="0">
              <a:solidFill>
                <a:srgbClr val="000000"/>
              </a:solidFill>
              <a:ea typeface="方正宋三简体"/>
              <a:cs typeface="Times New Roman" panose="02020603050405020304" pitchFamily="18" charset="0"/>
            </a:endParaRPr>
          </a:p>
          <a:p>
            <a:pPr marL="285750" indent="-285750">
              <a:buFont typeface="Arial" panose="020B0604020202020204" pitchFamily="34" charset="0"/>
              <a:buChar char="•"/>
            </a:pPr>
            <a:r>
              <a:rPr lang="en-US" altLang="zh-CN" sz="2400" dirty="0">
                <a:solidFill>
                  <a:srgbClr val="000000"/>
                </a:solidFill>
                <a:ea typeface="方正宋三简体"/>
                <a:cs typeface="Times New Roman" panose="02020603050405020304" pitchFamily="18" charset="0"/>
              </a:rPr>
              <a:t>PC1</a:t>
            </a:r>
            <a:r>
              <a:rPr lang="zh-CN" altLang="zh-CN" sz="2400" dirty="0">
                <a:solidFill>
                  <a:srgbClr val="000000"/>
                </a:solidFill>
                <a:ea typeface="方正宋三简体"/>
                <a:cs typeface="Times New Roman" panose="02020603050405020304" pitchFamily="18" charset="0"/>
              </a:rPr>
              <a:t>和任何其它</a:t>
            </a:r>
            <a:r>
              <a:rPr lang="en-US" altLang="zh-CN" sz="2400" dirty="0">
                <a:solidFill>
                  <a:srgbClr val="000000"/>
                </a:solidFill>
                <a:ea typeface="方正宋三简体"/>
                <a:cs typeface="Times New Roman" panose="02020603050405020304" pitchFamily="18" charset="0"/>
              </a:rPr>
              <a:t>PC</a:t>
            </a:r>
            <a:r>
              <a:rPr lang="zh-CN" altLang="zh-CN" sz="2400" dirty="0">
                <a:solidFill>
                  <a:srgbClr val="000000"/>
                </a:solidFill>
                <a:ea typeface="方正宋三简体"/>
                <a:cs typeface="Times New Roman" panose="02020603050405020304" pitchFamily="18" charset="0"/>
              </a:rPr>
              <a:t>均为相邻点，它们之间的链路就是“跳”。</a:t>
            </a:r>
            <a:endParaRPr lang="zh-CN" altLang="en-US" sz="2400" dirty="0"/>
          </a:p>
        </p:txBody>
      </p:sp>
    </p:spTree>
    <p:extLst>
      <p:ext uri="{BB962C8B-B14F-4D97-AF65-F5344CB8AC3E}">
        <p14:creationId xmlns:p14="http://schemas.microsoft.com/office/powerpoint/2010/main" val="74041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1.2 </a:t>
            </a:r>
            <a:r>
              <a:rPr lang="zh-CN" altLang="zh-CN" b="1" dirty="0"/>
              <a:t>计算机网络的组成</a:t>
            </a:r>
            <a:endParaRPr lang="zh-CN" altLang="en-US" dirty="0"/>
          </a:p>
        </p:txBody>
      </p:sp>
      <p:sp>
        <p:nvSpPr>
          <p:cNvPr id="3" name="内容占位符 2"/>
          <p:cNvSpPr>
            <a:spLocks noGrp="1"/>
          </p:cNvSpPr>
          <p:nvPr>
            <p:ph idx="1"/>
          </p:nvPr>
        </p:nvSpPr>
        <p:spPr>
          <a:xfrm>
            <a:off x="609600" y="1600202"/>
            <a:ext cx="11396870" cy="2710542"/>
          </a:xfrm>
        </p:spPr>
        <p:txBody>
          <a:bodyPr/>
          <a:lstStyle/>
          <a:p>
            <a:r>
              <a:rPr lang="en-US" altLang="zh-CN" dirty="0"/>
              <a:t>1.2.2</a:t>
            </a:r>
            <a:r>
              <a:rPr lang="zh-CN" altLang="zh-CN" dirty="0"/>
              <a:t>网络互连与网络云</a:t>
            </a:r>
            <a:endParaRPr lang="en-US" altLang="zh-CN" dirty="0"/>
          </a:p>
          <a:p>
            <a:pPr lvl="1"/>
            <a:r>
              <a:rPr lang="zh-CN" altLang="zh-CN" dirty="0"/>
              <a:t>将众多诸如图</a:t>
            </a:r>
            <a:r>
              <a:rPr lang="en-US" altLang="zh-CN" dirty="0"/>
              <a:t>1-2</a:t>
            </a:r>
            <a:r>
              <a:rPr lang="zh-CN" altLang="zh-CN" dirty="0"/>
              <a:t>所示的网络再通过路由器以及其它网络互连设备连成一个更大的网络，这种连接方式称为</a:t>
            </a:r>
            <a:r>
              <a:rPr lang="zh-CN" altLang="zh-CN" b="1" dirty="0">
                <a:solidFill>
                  <a:srgbClr val="C00000"/>
                </a:solidFill>
              </a:rPr>
              <a:t>网络互连</a:t>
            </a:r>
            <a:endParaRPr lang="en-US" altLang="zh-CN" b="1" dirty="0">
              <a:solidFill>
                <a:srgbClr val="C00000"/>
              </a:solidFill>
            </a:endParaRPr>
          </a:p>
          <a:p>
            <a:pPr lvl="1"/>
            <a:r>
              <a:rPr lang="zh-CN" altLang="zh-CN" dirty="0"/>
              <a:t>这个更大的网络就称为</a:t>
            </a:r>
            <a:r>
              <a:rPr lang="zh-CN" altLang="zh-CN" b="1" dirty="0">
                <a:solidFill>
                  <a:srgbClr val="C00000"/>
                </a:solidFill>
              </a:rPr>
              <a:t>互联网</a:t>
            </a:r>
            <a:endParaRPr lang="en-US" altLang="zh-CN" b="1" dirty="0">
              <a:solidFill>
                <a:srgbClr val="C00000"/>
              </a:solidFill>
            </a:endParaRPr>
          </a:p>
          <a:p>
            <a:pPr lvl="1"/>
            <a:r>
              <a:rPr lang="en-US" altLang="zh-CN" b="1" dirty="0">
                <a:solidFill>
                  <a:srgbClr val="C00000"/>
                </a:solidFill>
              </a:rPr>
              <a:t>Internet</a:t>
            </a:r>
            <a:r>
              <a:rPr lang="zh-CN" altLang="zh-CN" b="1" dirty="0">
                <a:solidFill>
                  <a:srgbClr val="C00000"/>
                </a:solidFill>
              </a:rPr>
              <a:t>就是全球最大的一个互联网</a:t>
            </a:r>
            <a:r>
              <a:rPr lang="zh-CN" altLang="zh-CN" dirty="0"/>
              <a:t>，称为</a:t>
            </a:r>
            <a:r>
              <a:rPr lang="zh-CN" altLang="zh-CN" b="1" dirty="0">
                <a:solidFill>
                  <a:srgbClr val="C00000"/>
                </a:solidFill>
              </a:rPr>
              <a:t>因特网</a:t>
            </a:r>
            <a:r>
              <a:rPr lang="zh-CN" altLang="zh-CN" dirty="0"/>
              <a:t>或者</a:t>
            </a:r>
            <a:r>
              <a:rPr lang="zh-CN" altLang="zh-CN" b="1" dirty="0">
                <a:solidFill>
                  <a:srgbClr val="C00000"/>
                </a:solidFill>
              </a:rPr>
              <a:t>国际互联网</a:t>
            </a:r>
            <a:r>
              <a:rPr lang="zh-CN" altLang="zh-CN" dirty="0"/>
              <a:t>。</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16</a:t>
            </a:fld>
            <a:endParaRPr lang="zh-CN" altLang="en-US"/>
          </a:p>
        </p:txBody>
      </p:sp>
      <p:sp>
        <p:nvSpPr>
          <p:cNvPr id="9" name="内容占位符 2"/>
          <p:cNvSpPr txBox="1">
            <a:spLocks/>
          </p:cNvSpPr>
          <p:nvPr/>
        </p:nvSpPr>
        <p:spPr>
          <a:xfrm>
            <a:off x="609600" y="4445417"/>
            <a:ext cx="11277600" cy="2153474"/>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b="1" kern="1200">
                <a:solidFill>
                  <a:srgbClr val="C00000"/>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r>
              <a:rPr lang="zh-CN" altLang="zh-CN" dirty="0">
                <a:solidFill>
                  <a:schemeClr val="tx1"/>
                </a:solidFill>
              </a:rPr>
              <a:t>我们可以</a:t>
            </a:r>
            <a:r>
              <a:rPr lang="zh-CN" altLang="en-US" dirty="0">
                <a:solidFill>
                  <a:schemeClr val="tx1"/>
                </a:solidFill>
              </a:rPr>
              <a:t>总结</a:t>
            </a:r>
            <a:r>
              <a:rPr lang="zh-CN" altLang="zh-CN" dirty="0">
                <a:solidFill>
                  <a:schemeClr val="tx1"/>
                </a:solidFill>
              </a:rPr>
              <a:t>如下基本概念：</a:t>
            </a:r>
          </a:p>
          <a:p>
            <a:pPr lvl="1"/>
            <a:r>
              <a:rPr lang="zh-CN" altLang="zh-CN" dirty="0"/>
              <a:t>单个</a:t>
            </a:r>
            <a:r>
              <a:rPr lang="zh-CN" altLang="zh-CN" b="1" dirty="0">
                <a:solidFill>
                  <a:srgbClr val="C00000"/>
                </a:solidFill>
              </a:rPr>
              <a:t>计算机网络将计算机连接在一起</a:t>
            </a:r>
            <a:endParaRPr lang="en-US" altLang="zh-CN" dirty="0"/>
          </a:p>
          <a:p>
            <a:pPr lvl="1"/>
            <a:r>
              <a:rPr lang="zh-CN" altLang="zh-CN" b="1" dirty="0">
                <a:solidFill>
                  <a:srgbClr val="C00000"/>
                </a:solidFill>
              </a:rPr>
              <a:t>互联网是网络的网络</a:t>
            </a:r>
            <a:r>
              <a:rPr lang="zh-CN" altLang="zh-CN" dirty="0"/>
              <a:t>，它把多个计算机网络</a:t>
            </a:r>
            <a:r>
              <a:rPr lang="zh-CN" altLang="zh-CN" b="1" dirty="0">
                <a:solidFill>
                  <a:srgbClr val="C00000"/>
                </a:solidFill>
              </a:rPr>
              <a:t>通过路由器</a:t>
            </a:r>
            <a:r>
              <a:rPr lang="zh-CN" altLang="zh-CN" dirty="0"/>
              <a:t>连接在一起。</a:t>
            </a:r>
          </a:p>
          <a:p>
            <a:endParaRPr lang="zh-CN" altLang="en-US" dirty="0"/>
          </a:p>
        </p:txBody>
      </p:sp>
    </p:spTree>
    <p:extLst>
      <p:ext uri="{BB962C8B-B14F-4D97-AF65-F5344CB8AC3E}">
        <p14:creationId xmlns:p14="http://schemas.microsoft.com/office/powerpoint/2010/main" val="10977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 </a:t>
            </a:r>
            <a:r>
              <a:rPr lang="zh-CN" altLang="zh-CN" dirty="0"/>
              <a:t>计算机网络的组成</a:t>
            </a:r>
            <a:endParaRPr lang="zh-CN" altLang="en-US" dirty="0"/>
          </a:p>
        </p:txBody>
      </p:sp>
      <p:sp>
        <p:nvSpPr>
          <p:cNvPr id="3" name="内容占位符 2"/>
          <p:cNvSpPr>
            <a:spLocks noGrp="1"/>
          </p:cNvSpPr>
          <p:nvPr>
            <p:ph idx="1"/>
          </p:nvPr>
        </p:nvSpPr>
        <p:spPr/>
        <p:txBody>
          <a:bodyPr/>
          <a:lstStyle/>
          <a:p>
            <a:r>
              <a:rPr lang="en-US" altLang="zh-CN" dirty="0"/>
              <a:t>1.2.2</a:t>
            </a:r>
            <a:r>
              <a:rPr lang="zh-CN" altLang="zh-CN" dirty="0"/>
              <a:t>网络互连与网络云</a:t>
            </a:r>
            <a:endParaRPr lang="en-US" altLang="zh-CN" dirty="0"/>
          </a:p>
          <a:p>
            <a:pPr lvl="1"/>
            <a:r>
              <a:rPr lang="zh-CN" altLang="zh-CN" dirty="0"/>
              <a:t>为了便于研究，通常将</a:t>
            </a:r>
            <a:r>
              <a:rPr lang="zh-CN" altLang="en-US" dirty="0"/>
              <a:t>单个计算机</a:t>
            </a:r>
            <a:r>
              <a:rPr lang="zh-CN" altLang="zh-CN" dirty="0"/>
              <a:t>网络抽象地用一朵云来表示，这就是网络云</a:t>
            </a:r>
            <a:r>
              <a:rPr lang="zh-CN" altLang="en-US" dirty="0"/>
              <a:t>。</a:t>
            </a:r>
            <a:endParaRPr lang="en-US" altLang="zh-CN" dirty="0"/>
          </a:p>
          <a:p>
            <a:pPr lvl="1"/>
            <a:r>
              <a:rPr lang="zh-CN" altLang="zh-CN" dirty="0"/>
              <a:t>一个</a:t>
            </a:r>
            <a:r>
              <a:rPr lang="zh-CN" altLang="en-US" dirty="0"/>
              <a:t>最小的</a:t>
            </a:r>
            <a:r>
              <a:rPr lang="zh-CN" altLang="zh-CN" dirty="0"/>
              <a:t>网络云通常采用同一种技术，并属于某一个组织</a:t>
            </a:r>
            <a:endParaRPr lang="en-US" altLang="zh-CN" dirty="0"/>
          </a:p>
          <a:p>
            <a:pPr lvl="1"/>
            <a:r>
              <a:rPr lang="zh-CN" altLang="en-US" dirty="0"/>
              <a:t>互联网就可以抽象地用各个网络云互联而成的一朵大云。</a:t>
            </a:r>
            <a:endParaRPr lang="en-US" altLang="zh-CN" dirty="0"/>
          </a:p>
          <a:p>
            <a:pPr lvl="1"/>
            <a:r>
              <a:rPr lang="en-US" altLang="zh-CN" dirty="0"/>
              <a:t>Internet</a:t>
            </a:r>
            <a:r>
              <a:rPr lang="zh-CN" altLang="zh-CN" dirty="0"/>
              <a:t>就是一朵最大的网络云，它包含了众多大小不同、技术各异的网络云。</a:t>
            </a:r>
            <a:endParaRPr lang="en-US" altLang="zh-CN" dirty="0"/>
          </a:p>
          <a:p>
            <a:pPr lvl="1"/>
            <a:r>
              <a:rPr lang="zh-CN" altLang="en-US" dirty="0"/>
              <a:t>使用网络云的好处就是</a:t>
            </a:r>
            <a:r>
              <a:rPr lang="zh-CN" altLang="zh-CN" dirty="0"/>
              <a:t>不需要关心网络的内部细节</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pPr/>
              <a:t>17</a:t>
            </a:fld>
            <a:endParaRPr lang="zh-CN" altLang="en-US"/>
          </a:p>
        </p:txBody>
      </p:sp>
    </p:spTree>
    <p:extLst>
      <p:ext uri="{BB962C8B-B14F-4D97-AF65-F5344CB8AC3E}">
        <p14:creationId xmlns:p14="http://schemas.microsoft.com/office/powerpoint/2010/main" val="308910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1.2 </a:t>
            </a:r>
            <a:r>
              <a:rPr lang="zh-CN" altLang="zh-CN" b="1" dirty="0"/>
              <a:t>计算机网络的组成</a:t>
            </a:r>
            <a:endParaRPr lang="zh-CN" altLang="en-US" dirty="0"/>
          </a:p>
        </p:txBody>
      </p:sp>
      <p:sp>
        <p:nvSpPr>
          <p:cNvPr id="4" name="页脚占位符 3"/>
          <p:cNvSpPr>
            <a:spLocks noGrp="1"/>
          </p:cNvSpPr>
          <p:nvPr>
            <p:ph type="ftr" sz="quarter" idx="11"/>
          </p:nvPr>
        </p:nvSpPr>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18</a:t>
            </a:fld>
            <a:endParaRPr lang="zh-CN" altLang="en-US"/>
          </a:p>
        </p:txBody>
      </p:sp>
      <p:sp>
        <p:nvSpPr>
          <p:cNvPr id="6" name="Rectangle 2"/>
          <p:cNvSpPr>
            <a:spLocks noChangeArrowheads="1"/>
          </p:cNvSpPr>
          <p:nvPr/>
        </p:nvSpPr>
        <p:spPr bwMode="auto">
          <a:xfrm>
            <a:off x="2398644" y="1450180"/>
            <a:ext cx="216723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524960235"/>
              </p:ext>
            </p:extLst>
          </p:nvPr>
        </p:nvGraphicFramePr>
        <p:xfrm>
          <a:off x="2398643" y="1450181"/>
          <a:ext cx="7386801" cy="4773289"/>
        </p:xfrm>
        <a:graphic>
          <a:graphicData uri="http://schemas.openxmlformats.org/presentationml/2006/ole">
            <mc:AlternateContent xmlns:mc="http://schemas.openxmlformats.org/markup-compatibility/2006">
              <mc:Choice xmlns:v="urn:schemas-microsoft-com:vml" Requires="v">
                <p:oleObj spid="_x0000_s3449" name="Visio" r:id="rId3" imgW="5524610" imgH="3562313" progId="Visio.Drawing.15">
                  <p:embed/>
                </p:oleObj>
              </mc:Choice>
              <mc:Fallback>
                <p:oleObj name="Visio" r:id="rId3" imgW="5524610" imgH="3562313" progId="Visio.Drawing.15">
                  <p:embed/>
                  <p:pic>
                    <p:nvPicPr>
                      <p:cNvPr id="0" name="Object 1"/>
                      <p:cNvPicPr>
                        <a:picLocks noChangeAspect="1" noChangeArrowheads="1"/>
                      </p:cNvPicPr>
                      <p:nvPr/>
                    </p:nvPicPr>
                    <p:blipFill>
                      <a:blip r:embed="rId4"/>
                      <a:srcRect/>
                      <a:stretch>
                        <a:fillRect/>
                      </a:stretch>
                    </p:blipFill>
                    <p:spPr bwMode="auto">
                      <a:xfrm>
                        <a:off x="2398643" y="1450181"/>
                        <a:ext cx="7386801" cy="4773289"/>
                      </a:xfrm>
                      <a:prstGeom prst="rect">
                        <a:avLst/>
                      </a:prstGeom>
                      <a:noFill/>
                    </p:spPr>
                  </p:pic>
                </p:oleObj>
              </mc:Fallback>
            </mc:AlternateContent>
          </a:graphicData>
        </a:graphic>
      </p:graphicFrame>
      <p:sp>
        <p:nvSpPr>
          <p:cNvPr id="8" name="矩形 7"/>
          <p:cNvSpPr/>
          <p:nvPr/>
        </p:nvSpPr>
        <p:spPr>
          <a:xfrm>
            <a:off x="4808679" y="5830021"/>
            <a:ext cx="2566728" cy="369332"/>
          </a:xfrm>
          <a:prstGeom prst="rect">
            <a:avLst/>
          </a:prstGeom>
        </p:spPr>
        <p:txBody>
          <a:bodyPr wrap="none">
            <a:spAutoFit/>
          </a:bodyPr>
          <a:lstStyle/>
          <a:p>
            <a:pPr algn="ctr">
              <a:spcAft>
                <a:spcPts val="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图</a:t>
            </a:r>
            <a:r>
              <a:rPr lang="en-US" altLang="zh-CN" kern="100" dirty="0">
                <a:latin typeface="Calibri" panose="020F0502020204030204" pitchFamily="34" charset="0"/>
                <a:ea typeface="宋体" panose="02010600030101010101" pitchFamily="2" charset="-122"/>
                <a:cs typeface="Times New Roman" panose="02020603050405020304" pitchFamily="18" charset="0"/>
              </a:rPr>
              <a:t>1-3</a:t>
            </a:r>
            <a:r>
              <a:rPr lang="zh-CN" altLang="zh-CN" kern="100" dirty="0">
                <a:latin typeface="Calibri" panose="020F0502020204030204" pitchFamily="34" charset="0"/>
                <a:ea typeface="宋体" panose="02010600030101010101" pitchFamily="2" charset="-122"/>
                <a:cs typeface="Times New Roman" panose="02020603050405020304" pitchFamily="18" charset="0"/>
              </a:rPr>
              <a:t>网络互连与网络云</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33039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1.3 </a:t>
            </a:r>
            <a:r>
              <a:rPr lang="zh-CN" altLang="zh-CN" b="1" dirty="0"/>
              <a:t>计算机网络的分类</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1.3.1 </a:t>
            </a:r>
            <a:r>
              <a:rPr lang="zh-CN" altLang="zh-CN" dirty="0"/>
              <a:t>按照网络的作用范围分类</a:t>
            </a:r>
          </a:p>
          <a:p>
            <a:pPr lvl="1"/>
            <a:r>
              <a:rPr lang="zh-CN" altLang="zh-CN" dirty="0"/>
              <a:t>（</a:t>
            </a:r>
            <a:r>
              <a:rPr lang="en-US" altLang="zh-CN" dirty="0"/>
              <a:t>1</a:t>
            </a:r>
            <a:r>
              <a:rPr lang="zh-CN" altLang="zh-CN" dirty="0"/>
              <a:t>）</a:t>
            </a:r>
            <a:r>
              <a:rPr lang="zh-CN" altLang="zh-CN" b="1" dirty="0"/>
              <a:t>广域网</a:t>
            </a:r>
          </a:p>
          <a:p>
            <a:pPr lvl="2"/>
            <a:r>
              <a:rPr lang="zh-CN" altLang="zh-CN" dirty="0"/>
              <a:t>广域网</a:t>
            </a:r>
            <a:r>
              <a:rPr lang="en-US" altLang="zh-CN" dirty="0"/>
              <a:t>WAN</a:t>
            </a:r>
            <a:r>
              <a:rPr lang="zh-CN" altLang="zh-CN" dirty="0"/>
              <a:t>（</a:t>
            </a:r>
            <a:r>
              <a:rPr lang="en-US" altLang="zh-CN" dirty="0"/>
              <a:t>Wide Area Network</a:t>
            </a:r>
            <a:r>
              <a:rPr lang="zh-CN" altLang="zh-CN" dirty="0"/>
              <a:t>）作用范围可达</a:t>
            </a:r>
            <a:r>
              <a:rPr lang="en-US" altLang="zh-CN" dirty="0"/>
              <a:t>100</a:t>
            </a:r>
            <a:r>
              <a:rPr lang="zh-CN" altLang="zh-CN" dirty="0"/>
              <a:t>千米以上，甚至数千千米，可以覆盖一个地区、一个国家、一个洲甚至更大范围，因此</a:t>
            </a:r>
            <a:r>
              <a:rPr lang="en-US" altLang="zh-CN" dirty="0"/>
              <a:t>WAN</a:t>
            </a:r>
            <a:r>
              <a:rPr lang="zh-CN" altLang="zh-CN" dirty="0"/>
              <a:t>又称远程网（</a:t>
            </a:r>
            <a:r>
              <a:rPr lang="en-US" altLang="zh-CN" dirty="0"/>
              <a:t>Long Haul Network</a:t>
            </a:r>
            <a:r>
              <a:rPr lang="zh-CN" altLang="zh-CN" dirty="0"/>
              <a:t>）。</a:t>
            </a:r>
            <a:r>
              <a:rPr lang="en-US" altLang="zh-CN" dirty="0"/>
              <a:t>WAN</a:t>
            </a:r>
            <a:r>
              <a:rPr lang="zh-CN" altLang="zh-CN" dirty="0"/>
              <a:t>是</a:t>
            </a:r>
            <a:r>
              <a:rPr lang="en-US" altLang="zh-CN" dirty="0"/>
              <a:t>Internet</a:t>
            </a:r>
            <a:r>
              <a:rPr lang="zh-CN" altLang="zh-CN" dirty="0"/>
              <a:t>的核心部分，其任务是实现数据的长距离传输。</a:t>
            </a:r>
          </a:p>
          <a:p>
            <a:pPr lvl="1"/>
            <a:r>
              <a:rPr lang="zh-CN" altLang="zh-CN" dirty="0"/>
              <a:t>（</a:t>
            </a:r>
            <a:r>
              <a:rPr lang="en-US" altLang="zh-CN" dirty="0"/>
              <a:t>2</a:t>
            </a:r>
            <a:r>
              <a:rPr lang="zh-CN" altLang="zh-CN" dirty="0"/>
              <a:t>）</a:t>
            </a:r>
            <a:r>
              <a:rPr lang="zh-CN" altLang="zh-CN" b="1" dirty="0"/>
              <a:t>城域网</a:t>
            </a:r>
          </a:p>
          <a:p>
            <a:pPr lvl="2"/>
            <a:r>
              <a:rPr lang="zh-CN" altLang="zh-CN" dirty="0"/>
              <a:t>城域网</a:t>
            </a:r>
            <a:r>
              <a:rPr lang="en-US" altLang="zh-CN" dirty="0"/>
              <a:t>MAN</a:t>
            </a:r>
            <a:r>
              <a:rPr lang="zh-CN" altLang="zh-CN" dirty="0"/>
              <a:t>（</a:t>
            </a:r>
            <a:r>
              <a:rPr lang="en-US" altLang="zh-CN" dirty="0"/>
              <a:t>Metropolitan Area Network</a:t>
            </a:r>
            <a:r>
              <a:rPr lang="zh-CN" altLang="zh-CN" dirty="0"/>
              <a:t>）的作用范围一般在</a:t>
            </a:r>
            <a:r>
              <a:rPr lang="en-US" altLang="zh-CN" dirty="0"/>
              <a:t>10</a:t>
            </a:r>
            <a:r>
              <a:rPr lang="zh-CN" altLang="zh-CN" dirty="0"/>
              <a:t>千米</a:t>
            </a:r>
            <a:r>
              <a:rPr lang="en-US" altLang="zh-CN" dirty="0"/>
              <a:t>~100</a:t>
            </a:r>
            <a:r>
              <a:rPr lang="zh-CN" altLang="zh-CN" dirty="0"/>
              <a:t>千米的区域，局限在一座城市范围内。例如，有线电视网就是由城市管理部门组建的城域网。</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19</a:t>
            </a:fld>
            <a:endParaRPr lang="zh-CN" altLang="en-US"/>
          </a:p>
        </p:txBody>
      </p:sp>
    </p:spTree>
    <p:extLst>
      <p:ext uri="{BB962C8B-B14F-4D97-AF65-F5344CB8AC3E}">
        <p14:creationId xmlns:p14="http://schemas.microsoft.com/office/powerpoint/2010/main" val="237502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3A8CC3-F8F7-4C5B-B74D-404B2C2E3D01}"/>
              </a:ext>
            </a:extLst>
          </p:cNvPr>
          <p:cNvSpPr>
            <a:spLocks noGrp="1"/>
          </p:cNvSpPr>
          <p:nvPr>
            <p:ph type="title"/>
          </p:nvPr>
        </p:nvSpPr>
        <p:spPr/>
        <p:txBody>
          <a:bodyPr/>
          <a:lstStyle/>
          <a:p>
            <a:r>
              <a:rPr lang="zh-CN" altLang="en-US" dirty="0"/>
              <a:t>课程考核</a:t>
            </a:r>
          </a:p>
        </p:txBody>
      </p:sp>
      <p:sp>
        <p:nvSpPr>
          <p:cNvPr id="3" name="内容占位符 2">
            <a:extLst>
              <a:ext uri="{FF2B5EF4-FFF2-40B4-BE49-F238E27FC236}">
                <a16:creationId xmlns:a16="http://schemas.microsoft.com/office/drawing/2014/main" id="{51C4BE5B-9EF2-4BCF-8E8C-AE3F9CB5D368}"/>
              </a:ext>
            </a:extLst>
          </p:cNvPr>
          <p:cNvSpPr>
            <a:spLocks noGrp="1"/>
          </p:cNvSpPr>
          <p:nvPr>
            <p:ph idx="1"/>
          </p:nvPr>
        </p:nvSpPr>
        <p:spPr/>
        <p:txBody>
          <a:bodyPr/>
          <a:lstStyle/>
          <a:p>
            <a:r>
              <a:rPr lang="zh-CN" altLang="en-US" dirty="0"/>
              <a:t>期末考试（闭卷</a:t>
            </a:r>
            <a:r>
              <a:rPr lang="en-US" altLang="zh-CN" dirty="0"/>
              <a:t>70%</a:t>
            </a:r>
            <a:r>
              <a:rPr lang="zh-CN" altLang="en-US" dirty="0"/>
              <a:t>）</a:t>
            </a:r>
            <a:r>
              <a:rPr lang="en-US" altLang="zh-CN" dirty="0"/>
              <a:t>+</a:t>
            </a:r>
            <a:r>
              <a:rPr lang="zh-CN" altLang="en-US" dirty="0"/>
              <a:t>平时成绩（</a:t>
            </a:r>
            <a:r>
              <a:rPr lang="en-US" altLang="zh-CN" dirty="0"/>
              <a:t>30%</a:t>
            </a:r>
            <a:r>
              <a:rPr lang="zh-CN" altLang="en-US" dirty="0"/>
              <a:t>，作业，点名）</a:t>
            </a:r>
          </a:p>
          <a:p>
            <a:r>
              <a:rPr lang="zh-CN" altLang="en-US" dirty="0"/>
              <a:t>最后一节课，考试</a:t>
            </a:r>
          </a:p>
        </p:txBody>
      </p:sp>
      <p:sp>
        <p:nvSpPr>
          <p:cNvPr id="4" name="灯片编号占位符 3">
            <a:extLst>
              <a:ext uri="{FF2B5EF4-FFF2-40B4-BE49-F238E27FC236}">
                <a16:creationId xmlns:a16="http://schemas.microsoft.com/office/drawing/2014/main" id="{FBDA1E3C-478C-45BA-A0ED-1E93F051B07F}"/>
              </a:ext>
            </a:extLst>
          </p:cNvPr>
          <p:cNvSpPr>
            <a:spLocks noGrp="1"/>
          </p:cNvSpPr>
          <p:nvPr>
            <p:ph type="sldNum" sz="quarter" idx="12"/>
          </p:nvPr>
        </p:nvSpPr>
        <p:spPr/>
        <p:txBody>
          <a:bodyPr/>
          <a:lstStyle/>
          <a:p>
            <a:fld id="{0AD52648-2BA5-46CF-B873-9163737217AD}" type="slidenum">
              <a:rPr lang="zh-CN" altLang="en-US" smtClean="0"/>
              <a:t>2</a:t>
            </a:fld>
            <a:endParaRPr lang="zh-CN" altLang="en-US"/>
          </a:p>
        </p:txBody>
      </p:sp>
    </p:spTree>
    <p:extLst>
      <p:ext uri="{BB962C8B-B14F-4D97-AF65-F5344CB8AC3E}">
        <p14:creationId xmlns:p14="http://schemas.microsoft.com/office/powerpoint/2010/main" val="281702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1.3 </a:t>
            </a:r>
            <a:r>
              <a:rPr lang="zh-CN" altLang="zh-CN" b="1" dirty="0"/>
              <a:t>计算机网络的分类</a:t>
            </a:r>
            <a:endParaRPr lang="zh-CN" altLang="en-US" dirty="0"/>
          </a:p>
        </p:txBody>
      </p:sp>
      <p:sp>
        <p:nvSpPr>
          <p:cNvPr id="3" name="内容占位符 2"/>
          <p:cNvSpPr>
            <a:spLocks noGrp="1"/>
          </p:cNvSpPr>
          <p:nvPr>
            <p:ph idx="1"/>
          </p:nvPr>
        </p:nvSpPr>
        <p:spPr/>
        <p:txBody>
          <a:bodyPr/>
          <a:lstStyle/>
          <a:p>
            <a:r>
              <a:rPr lang="en-US" altLang="zh-CN" dirty="0"/>
              <a:t>1.3.1 </a:t>
            </a:r>
            <a:r>
              <a:rPr lang="zh-CN" altLang="zh-CN" dirty="0"/>
              <a:t>按照网络的作用范围分类</a:t>
            </a:r>
          </a:p>
          <a:p>
            <a:pPr lvl="1"/>
            <a:r>
              <a:rPr lang="zh-CN" altLang="zh-CN" dirty="0"/>
              <a:t>（</a:t>
            </a:r>
            <a:r>
              <a:rPr lang="en-US" altLang="zh-CN" dirty="0"/>
              <a:t>3</a:t>
            </a:r>
            <a:r>
              <a:rPr lang="zh-CN" altLang="zh-CN" dirty="0"/>
              <a:t>）</a:t>
            </a:r>
            <a:r>
              <a:rPr lang="zh-CN" altLang="zh-CN" b="1" dirty="0"/>
              <a:t>局域网</a:t>
            </a:r>
          </a:p>
          <a:p>
            <a:pPr lvl="2"/>
            <a:r>
              <a:rPr lang="zh-CN" altLang="zh-CN" dirty="0"/>
              <a:t>局域网</a:t>
            </a:r>
            <a:r>
              <a:rPr lang="en-US" altLang="zh-CN" dirty="0"/>
              <a:t>LAN</a:t>
            </a:r>
            <a:r>
              <a:rPr lang="zh-CN" altLang="zh-CN" dirty="0"/>
              <a:t>（</a:t>
            </a:r>
            <a:r>
              <a:rPr lang="en-US" altLang="zh-CN" dirty="0"/>
              <a:t>Local Area Network</a:t>
            </a:r>
            <a:r>
              <a:rPr lang="zh-CN" altLang="zh-CN" dirty="0"/>
              <a:t>）就是局部范围内的小规模的计算机网络，作用范围一般在</a:t>
            </a:r>
            <a:r>
              <a:rPr lang="en-US" altLang="zh-CN" dirty="0"/>
              <a:t>10</a:t>
            </a:r>
            <a:r>
              <a:rPr lang="zh-CN" altLang="zh-CN" dirty="0"/>
              <a:t>千米以内。例如一座办公楼、一个仓库或一个校区所组建的网络就是一个局域网。</a:t>
            </a:r>
            <a:endParaRPr lang="en-US" altLang="zh-CN" dirty="0"/>
          </a:p>
          <a:p>
            <a:pPr lvl="2"/>
            <a:r>
              <a:rPr lang="zh-CN" altLang="zh-CN" dirty="0"/>
              <a:t>局域网通常采用总线、星形和环型拓扑结构，分别如图</a:t>
            </a:r>
            <a:r>
              <a:rPr lang="en-US" altLang="zh-CN" dirty="0"/>
              <a:t>1-4</a:t>
            </a:r>
            <a:r>
              <a:rPr lang="zh-CN" altLang="zh-CN" dirty="0"/>
              <a:t>所示。其中星型结构是当前局域网的主流技术，其它两种结构越来越少见了。</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20</a:t>
            </a:fld>
            <a:endParaRPr lang="zh-CN" altLang="en-US"/>
          </a:p>
        </p:txBody>
      </p:sp>
      <p:sp>
        <p:nvSpPr>
          <p:cNvPr id="8" name="Rectangle 4"/>
          <p:cNvSpPr>
            <a:spLocks noChangeArrowheads="1"/>
          </p:cNvSpPr>
          <p:nvPr/>
        </p:nvSpPr>
        <p:spPr bwMode="auto">
          <a:xfrm>
            <a:off x="2690191" y="42306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3669606245"/>
              </p:ext>
            </p:extLst>
          </p:nvPr>
        </p:nvGraphicFramePr>
        <p:xfrm>
          <a:off x="2690191" y="4069476"/>
          <a:ext cx="7314220" cy="2627310"/>
        </p:xfrm>
        <a:graphic>
          <a:graphicData uri="http://schemas.openxmlformats.org/presentationml/2006/ole">
            <mc:AlternateContent xmlns:mc="http://schemas.openxmlformats.org/markup-compatibility/2006">
              <mc:Choice xmlns:v="urn:schemas-microsoft-com:vml" Requires="v">
                <p:oleObj spid="_x0000_s4472" name="Visio" r:id="rId3" imgW="6343610" imgH="2286067" progId="Visio.Drawing.15">
                  <p:embed/>
                </p:oleObj>
              </mc:Choice>
              <mc:Fallback>
                <p:oleObj name="Visio" r:id="rId3" imgW="6343610" imgH="2286067"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191" y="4069476"/>
                        <a:ext cx="7314220" cy="2627310"/>
                      </a:xfrm>
                      <a:prstGeom prst="rect">
                        <a:avLst/>
                      </a:prstGeom>
                      <a:noFill/>
                    </p:spPr>
                  </p:pic>
                </p:oleObj>
              </mc:Fallback>
            </mc:AlternateContent>
          </a:graphicData>
        </a:graphic>
      </p:graphicFrame>
      <p:sp>
        <p:nvSpPr>
          <p:cNvPr id="10" name="矩形 9"/>
          <p:cNvSpPr/>
          <p:nvPr/>
        </p:nvSpPr>
        <p:spPr>
          <a:xfrm>
            <a:off x="5103567" y="6597307"/>
            <a:ext cx="2553904" cy="338554"/>
          </a:xfrm>
          <a:prstGeom prst="rect">
            <a:avLst/>
          </a:prstGeom>
        </p:spPr>
        <p:txBody>
          <a:bodyPr wrap="none">
            <a:spAutoFit/>
          </a:bodyPr>
          <a:lstStyle/>
          <a:p>
            <a:r>
              <a:rPr lang="zh-CN" altLang="zh-CN" sz="1600" dirty="0">
                <a:latin typeface="Calibri" panose="020F0502020204030204" pitchFamily="34" charset="0"/>
                <a:ea typeface="宋体" panose="02010600030101010101" pitchFamily="2" charset="-122"/>
                <a:cs typeface="Times New Roman" panose="02020603050405020304" pitchFamily="18" charset="0"/>
              </a:rPr>
              <a:t>图</a:t>
            </a:r>
            <a:r>
              <a:rPr lang="en-US" altLang="zh-CN" sz="1600" dirty="0">
                <a:latin typeface="Calibri" panose="020F0502020204030204" pitchFamily="34" charset="0"/>
                <a:ea typeface="宋体" panose="02010600030101010101" pitchFamily="2" charset="-122"/>
                <a:cs typeface="Times New Roman" panose="02020603050405020304" pitchFamily="18" charset="0"/>
              </a:rPr>
              <a:t>1-4 </a:t>
            </a:r>
            <a:r>
              <a:rPr lang="zh-CN" altLang="zh-CN" sz="1600" dirty="0">
                <a:latin typeface="Calibri" panose="020F0502020204030204" pitchFamily="34" charset="0"/>
                <a:ea typeface="宋体" panose="02010600030101010101" pitchFamily="2" charset="-122"/>
                <a:cs typeface="Times New Roman" panose="02020603050405020304" pitchFamily="18" charset="0"/>
              </a:rPr>
              <a:t>局域网常用拓扑结构</a:t>
            </a:r>
            <a:endParaRPr lang="zh-CN" altLang="en-US" sz="1600" dirty="0"/>
          </a:p>
        </p:txBody>
      </p:sp>
    </p:spTree>
    <p:extLst>
      <p:ext uri="{BB962C8B-B14F-4D97-AF65-F5344CB8AC3E}">
        <p14:creationId xmlns:p14="http://schemas.microsoft.com/office/powerpoint/2010/main" val="1317280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1.3 </a:t>
            </a:r>
            <a:r>
              <a:rPr lang="zh-CN" altLang="zh-CN" b="1" dirty="0"/>
              <a:t>计算机网络的分类</a:t>
            </a:r>
            <a:endParaRPr lang="zh-CN" altLang="en-US" dirty="0"/>
          </a:p>
        </p:txBody>
      </p:sp>
      <p:sp>
        <p:nvSpPr>
          <p:cNvPr id="3" name="内容占位符 2"/>
          <p:cNvSpPr>
            <a:spLocks noGrp="1"/>
          </p:cNvSpPr>
          <p:nvPr>
            <p:ph idx="1"/>
          </p:nvPr>
        </p:nvSpPr>
        <p:spPr/>
        <p:txBody>
          <a:bodyPr/>
          <a:lstStyle/>
          <a:p>
            <a:r>
              <a:rPr lang="en-US" altLang="zh-CN" dirty="0"/>
              <a:t>1.3.1 </a:t>
            </a:r>
            <a:r>
              <a:rPr lang="zh-CN" altLang="zh-CN" dirty="0"/>
              <a:t>按照网络的作用范围分类</a:t>
            </a:r>
          </a:p>
          <a:p>
            <a:pPr lvl="1"/>
            <a:r>
              <a:rPr lang="zh-CN" altLang="zh-CN" dirty="0"/>
              <a:t>（</a:t>
            </a:r>
            <a:r>
              <a:rPr lang="en-GB" altLang="zh-CN" dirty="0"/>
              <a:t>4</a:t>
            </a:r>
            <a:r>
              <a:rPr lang="zh-CN" altLang="zh-CN" dirty="0"/>
              <a:t>）个人区域网</a:t>
            </a:r>
          </a:p>
          <a:p>
            <a:pPr lvl="2"/>
            <a:r>
              <a:rPr lang="zh-CN" altLang="zh-CN" dirty="0"/>
              <a:t>个人区域网（</a:t>
            </a:r>
            <a:r>
              <a:rPr lang="en-GB" altLang="zh-CN" dirty="0"/>
              <a:t>Personal Area Network</a:t>
            </a:r>
            <a:r>
              <a:rPr lang="zh-CN" altLang="zh-CN" dirty="0"/>
              <a:t>）也称个域网或者无线个人区域网（</a:t>
            </a:r>
            <a:r>
              <a:rPr lang="en-GB" altLang="zh-CN" dirty="0"/>
              <a:t>Wireless Personal Area Network</a:t>
            </a:r>
            <a:r>
              <a:rPr lang="zh-CN" altLang="zh-CN" dirty="0"/>
              <a:t>，</a:t>
            </a:r>
            <a:r>
              <a:rPr lang="en-GB" altLang="zh-CN" dirty="0"/>
              <a:t>WPAN</a:t>
            </a:r>
            <a:r>
              <a:rPr lang="zh-CN" altLang="zh-CN" dirty="0"/>
              <a:t>）。就是将个人工作区域内的电子设备（如智能手机、笔记本电脑等）通过无线技术连接起来的个人网络，其工作范围大约在</a:t>
            </a:r>
            <a:r>
              <a:rPr lang="en-GB" altLang="zh-CN" dirty="0"/>
              <a:t>10</a:t>
            </a:r>
            <a:r>
              <a:rPr lang="zh-CN" altLang="zh-CN" dirty="0"/>
              <a:t>米以内。</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21</a:t>
            </a:fld>
            <a:endParaRPr lang="zh-CN" altLang="en-US"/>
          </a:p>
        </p:txBody>
      </p:sp>
    </p:spTree>
    <p:extLst>
      <p:ext uri="{BB962C8B-B14F-4D97-AF65-F5344CB8AC3E}">
        <p14:creationId xmlns:p14="http://schemas.microsoft.com/office/powerpoint/2010/main" val="148685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1.3 </a:t>
            </a:r>
            <a:r>
              <a:rPr lang="zh-CN" altLang="zh-CN" b="1" dirty="0"/>
              <a:t>计算机网络的分类</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1.3.2 </a:t>
            </a:r>
            <a:r>
              <a:rPr lang="zh-CN" altLang="zh-CN" dirty="0"/>
              <a:t>按网络的使用者进行分类</a:t>
            </a:r>
          </a:p>
          <a:p>
            <a:pPr lvl="1"/>
            <a:r>
              <a:rPr lang="zh-CN" altLang="zh-CN" dirty="0"/>
              <a:t>（</a:t>
            </a:r>
            <a:r>
              <a:rPr lang="en-GB" altLang="zh-CN" dirty="0"/>
              <a:t>1</a:t>
            </a:r>
            <a:r>
              <a:rPr lang="zh-CN" altLang="zh-CN" dirty="0"/>
              <a:t>）</a:t>
            </a:r>
            <a:r>
              <a:rPr lang="zh-CN" altLang="zh-CN" b="1" dirty="0"/>
              <a:t>公用网</a:t>
            </a:r>
          </a:p>
          <a:p>
            <a:pPr lvl="2"/>
            <a:r>
              <a:rPr lang="zh-CN" altLang="zh-CN" dirty="0"/>
              <a:t>公用网（</a:t>
            </a:r>
            <a:r>
              <a:rPr lang="en-GB" altLang="zh-CN" dirty="0"/>
              <a:t>Public Network</a:t>
            </a:r>
            <a:r>
              <a:rPr lang="zh-CN" altLang="zh-CN" dirty="0"/>
              <a:t>）也称公众网，通常由电信公司出资建造，并为公众提供有偿服务的大型网络，如中国电信网络、中国移动网络和中国联通网络均属此列。</a:t>
            </a:r>
          </a:p>
          <a:p>
            <a:pPr lvl="1"/>
            <a:r>
              <a:rPr lang="zh-CN" altLang="zh-CN" dirty="0"/>
              <a:t>（</a:t>
            </a:r>
            <a:r>
              <a:rPr lang="en-GB" altLang="zh-CN" dirty="0"/>
              <a:t>2</a:t>
            </a:r>
            <a:r>
              <a:rPr lang="zh-CN" altLang="zh-CN" dirty="0"/>
              <a:t>）</a:t>
            </a:r>
            <a:r>
              <a:rPr lang="zh-CN" altLang="zh-CN" b="1" dirty="0"/>
              <a:t>专用网</a:t>
            </a:r>
          </a:p>
          <a:p>
            <a:pPr lvl="2"/>
            <a:r>
              <a:rPr lang="zh-CN" altLang="zh-CN" dirty="0"/>
              <a:t>专用网（</a:t>
            </a:r>
            <a:r>
              <a:rPr lang="en-GB" altLang="zh-CN" dirty="0"/>
              <a:t>Private Network</a:t>
            </a:r>
            <a:r>
              <a:rPr lang="zh-CN" altLang="zh-CN" dirty="0"/>
              <a:t>）也称私有网，是由某个部门为满足本单位的特殊业务工作需要而建造的网络。这种网络不向本单位以外的人提供服务。大多数局域网就属于专用网，其内部的计算机采用专用的</a:t>
            </a:r>
            <a:r>
              <a:rPr lang="en-GB" altLang="zh-CN" dirty="0"/>
              <a:t>IP</a:t>
            </a:r>
            <a:r>
              <a:rPr lang="zh-CN" altLang="zh-CN" dirty="0"/>
              <a:t>地址实现相互之间的通信。</a:t>
            </a:r>
          </a:p>
          <a:p>
            <a:r>
              <a:rPr lang="zh-CN" altLang="zh-CN" dirty="0"/>
              <a:t>另外，按照传输媒体还可以分为</a:t>
            </a:r>
            <a:r>
              <a:rPr lang="zh-CN" altLang="zh-CN" b="1" dirty="0"/>
              <a:t>有线网络</a:t>
            </a:r>
            <a:r>
              <a:rPr lang="zh-CN" altLang="zh-CN" dirty="0"/>
              <a:t>和</a:t>
            </a:r>
            <a:r>
              <a:rPr lang="zh-CN" altLang="zh-CN" b="1" dirty="0"/>
              <a:t>无线网络</a:t>
            </a:r>
            <a:r>
              <a:rPr lang="zh-CN" altLang="zh-CN" dirty="0"/>
              <a:t>。</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22</a:t>
            </a:fld>
            <a:endParaRPr lang="zh-CN" altLang="en-US"/>
          </a:p>
        </p:txBody>
      </p:sp>
    </p:spTree>
    <p:extLst>
      <p:ext uri="{BB962C8B-B14F-4D97-AF65-F5344CB8AC3E}">
        <p14:creationId xmlns:p14="http://schemas.microsoft.com/office/powerpoint/2010/main" val="385828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a:xfrm>
            <a:off x="609600" y="1600201"/>
            <a:ext cx="10972800" cy="994567"/>
          </a:xfrm>
        </p:spPr>
        <p:txBody>
          <a:bodyPr>
            <a:normAutofit lnSpcReduction="10000"/>
          </a:bodyPr>
          <a:lstStyle/>
          <a:p>
            <a:r>
              <a:rPr lang="zh-CN" altLang="zh-CN" dirty="0">
                <a:solidFill>
                  <a:schemeClr val="tx1"/>
                </a:solidFill>
              </a:rPr>
              <a:t>为了便于研究，将</a:t>
            </a:r>
            <a:r>
              <a:rPr lang="en-US" altLang="zh-CN" dirty="0">
                <a:solidFill>
                  <a:schemeClr val="tx1"/>
                </a:solidFill>
              </a:rPr>
              <a:t>Internet</a:t>
            </a:r>
            <a:r>
              <a:rPr lang="zh-CN" altLang="zh-CN" dirty="0">
                <a:solidFill>
                  <a:schemeClr val="tx1"/>
                </a:solidFill>
              </a:rPr>
              <a:t>分成两个部分：</a:t>
            </a:r>
            <a:r>
              <a:rPr lang="zh-CN" altLang="zh-CN" dirty="0"/>
              <a:t>边缘部分</a:t>
            </a:r>
            <a:r>
              <a:rPr lang="zh-CN" altLang="zh-CN" dirty="0">
                <a:solidFill>
                  <a:schemeClr val="tx1"/>
                </a:solidFill>
              </a:rPr>
              <a:t>和</a:t>
            </a:r>
            <a:r>
              <a:rPr lang="zh-CN" altLang="zh-CN" dirty="0"/>
              <a:t>核心部分</a:t>
            </a:r>
            <a:r>
              <a:rPr lang="zh-CN" altLang="zh-CN" dirty="0">
                <a:solidFill>
                  <a:schemeClr val="tx1"/>
                </a:solidFill>
              </a:rPr>
              <a:t>，如图</a:t>
            </a:r>
            <a:r>
              <a:rPr lang="en-US" altLang="zh-CN" dirty="0">
                <a:solidFill>
                  <a:schemeClr val="tx1"/>
                </a:solidFill>
              </a:rPr>
              <a:t>1-5</a:t>
            </a:r>
            <a:r>
              <a:rPr lang="zh-CN" altLang="zh-CN" dirty="0">
                <a:solidFill>
                  <a:schemeClr val="tx1"/>
                </a:solidFill>
              </a:rPr>
              <a:t>所示。</a:t>
            </a:r>
            <a:endParaRPr lang="zh-CN" altLang="en-US" dirty="0">
              <a:solidFill>
                <a:schemeClr val="tx1"/>
              </a:solidFill>
            </a:endParaRPr>
          </a:p>
        </p:txBody>
      </p:sp>
      <p:sp>
        <p:nvSpPr>
          <p:cNvPr id="5" name="灯片编号占位符 4"/>
          <p:cNvSpPr>
            <a:spLocks noGrp="1"/>
          </p:cNvSpPr>
          <p:nvPr>
            <p:ph type="sldNum" sz="quarter" idx="12"/>
          </p:nvPr>
        </p:nvSpPr>
        <p:spPr/>
        <p:txBody>
          <a:bodyPr/>
          <a:lstStyle/>
          <a:p>
            <a:fld id="{0AD52648-2BA5-46CF-B873-9163737217AD}" type="slidenum">
              <a:rPr lang="zh-CN" altLang="en-US" smtClean="0"/>
              <a:t>23</a:t>
            </a:fld>
            <a:endParaRPr lang="zh-CN" altLang="en-US"/>
          </a:p>
        </p:txBody>
      </p:sp>
      <p:sp>
        <p:nvSpPr>
          <p:cNvPr id="6" name="Rectangle 2"/>
          <p:cNvSpPr>
            <a:spLocks noChangeArrowheads="1"/>
          </p:cNvSpPr>
          <p:nvPr/>
        </p:nvSpPr>
        <p:spPr bwMode="auto">
          <a:xfrm>
            <a:off x="861391" y="2594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1155188318"/>
              </p:ext>
            </p:extLst>
          </p:nvPr>
        </p:nvGraphicFramePr>
        <p:xfrm>
          <a:off x="2499486" y="2502005"/>
          <a:ext cx="7042079" cy="4096064"/>
        </p:xfrm>
        <a:graphic>
          <a:graphicData uri="http://schemas.openxmlformats.org/presentationml/2006/ole">
            <mc:AlternateContent xmlns:mc="http://schemas.openxmlformats.org/markup-compatibility/2006">
              <mc:Choice xmlns:v="urn:schemas-microsoft-com:vml" Requires="v">
                <p:oleObj spid="_x0000_s5487" name="Visio" r:id="rId3" imgW="5676857" imgH="3295619" progId="Visio.Drawing.15">
                  <p:embed/>
                </p:oleObj>
              </mc:Choice>
              <mc:Fallback>
                <p:oleObj name="Visio" r:id="rId3" imgW="5676857" imgH="3295619"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486" y="2502005"/>
                        <a:ext cx="7042079" cy="4096064"/>
                      </a:xfrm>
                      <a:prstGeom prst="rect">
                        <a:avLst/>
                      </a:prstGeom>
                      <a:noFill/>
                    </p:spPr>
                  </p:pic>
                </p:oleObj>
              </mc:Fallback>
            </mc:AlternateContent>
          </a:graphicData>
        </a:graphic>
      </p:graphicFrame>
      <p:sp>
        <p:nvSpPr>
          <p:cNvPr id="8" name="矩形 7"/>
          <p:cNvSpPr/>
          <p:nvPr/>
        </p:nvSpPr>
        <p:spPr>
          <a:xfrm>
            <a:off x="4778869" y="6561795"/>
            <a:ext cx="2614434" cy="338554"/>
          </a:xfrm>
          <a:prstGeom prst="rect">
            <a:avLst/>
          </a:prstGeom>
        </p:spPr>
        <p:txBody>
          <a:bodyPr wrap="none">
            <a:spAutoFit/>
          </a:bodyPr>
          <a:lstStyle/>
          <a:p>
            <a:r>
              <a:rPr lang="zh-CN" altLang="zh-CN" sz="1600" dirty="0">
                <a:latin typeface="Calibri" panose="020F0502020204030204" pitchFamily="34" charset="0"/>
                <a:ea typeface="宋体" panose="02010600030101010101" pitchFamily="2" charset="-122"/>
                <a:cs typeface="Times New Roman" panose="02020603050405020304" pitchFamily="18" charset="0"/>
              </a:rPr>
              <a:t>图</a:t>
            </a:r>
            <a:r>
              <a:rPr lang="en-US" altLang="zh-CN" sz="1600" dirty="0">
                <a:latin typeface="Calibri" panose="020F0502020204030204" pitchFamily="34" charset="0"/>
                <a:ea typeface="宋体" panose="02010600030101010101" pitchFamily="2" charset="-122"/>
                <a:cs typeface="Times New Roman" panose="02020603050405020304" pitchFamily="18" charset="0"/>
              </a:rPr>
              <a:t>1-5 Internet</a:t>
            </a:r>
            <a:r>
              <a:rPr lang="zh-CN" altLang="zh-CN" sz="1600" dirty="0">
                <a:latin typeface="Calibri" panose="020F0502020204030204" pitchFamily="34" charset="0"/>
                <a:ea typeface="宋体" panose="02010600030101010101" pitchFamily="2" charset="-122"/>
                <a:cs typeface="Times New Roman" panose="02020603050405020304" pitchFamily="18" charset="0"/>
              </a:rPr>
              <a:t>的边缘与核心</a:t>
            </a:r>
            <a:endParaRPr lang="zh-CN" altLang="en-US" sz="1600" dirty="0"/>
          </a:p>
        </p:txBody>
      </p:sp>
    </p:spTree>
    <p:extLst>
      <p:ext uri="{BB962C8B-B14F-4D97-AF65-F5344CB8AC3E}">
        <p14:creationId xmlns:p14="http://schemas.microsoft.com/office/powerpoint/2010/main" val="2550200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p:txBody>
          <a:bodyPr>
            <a:normAutofit/>
          </a:bodyPr>
          <a:lstStyle/>
          <a:p>
            <a:pPr lvl="1"/>
            <a:r>
              <a:rPr lang="en-US" altLang="zh-CN" b="1" dirty="0"/>
              <a:t>1</a:t>
            </a:r>
            <a:r>
              <a:rPr lang="zh-CN" altLang="zh-CN" b="1" dirty="0"/>
              <a:t>、</a:t>
            </a:r>
            <a:r>
              <a:rPr lang="en-US" altLang="zh-CN" b="1" dirty="0"/>
              <a:t>Internet</a:t>
            </a:r>
            <a:r>
              <a:rPr lang="zh-CN" altLang="zh-CN" b="1" dirty="0"/>
              <a:t>的边缘</a:t>
            </a:r>
          </a:p>
          <a:p>
            <a:pPr lvl="2"/>
            <a:r>
              <a:rPr lang="en-US" altLang="zh-CN" dirty="0"/>
              <a:t>Internet</a:t>
            </a:r>
            <a:r>
              <a:rPr lang="zh-CN" altLang="zh-CN" dirty="0"/>
              <a:t>的边缘也称为</a:t>
            </a:r>
            <a:r>
              <a:rPr lang="en-US" altLang="zh-CN" dirty="0"/>
              <a:t>Internet</a:t>
            </a:r>
            <a:r>
              <a:rPr lang="zh-CN" altLang="zh-CN" dirty="0"/>
              <a:t>的</a:t>
            </a:r>
            <a:r>
              <a:rPr lang="zh-CN" altLang="zh-CN" b="1" dirty="0">
                <a:solidFill>
                  <a:srgbClr val="C00000"/>
                </a:solidFill>
              </a:rPr>
              <a:t>资源子网</a:t>
            </a:r>
            <a:r>
              <a:rPr lang="zh-CN" altLang="zh-CN" dirty="0"/>
              <a:t>，它位于</a:t>
            </a:r>
            <a:r>
              <a:rPr lang="en-US" altLang="zh-CN" dirty="0"/>
              <a:t>Internet</a:t>
            </a:r>
            <a:r>
              <a:rPr lang="zh-CN" altLang="zh-CN" dirty="0"/>
              <a:t>网络云的外层，主要由端系统及其内部的软、硬件和数据资源组成，其</a:t>
            </a:r>
            <a:r>
              <a:rPr lang="zh-CN" altLang="zh-CN" b="1" dirty="0">
                <a:solidFill>
                  <a:srgbClr val="C00000"/>
                </a:solidFill>
              </a:rPr>
              <a:t>主要任务是进行信息处理并提供资源共享</a:t>
            </a:r>
            <a:r>
              <a:rPr lang="zh-CN" altLang="zh-CN" dirty="0"/>
              <a:t>。</a:t>
            </a:r>
          </a:p>
          <a:p>
            <a:pPr lvl="1"/>
            <a:r>
              <a:rPr lang="en-US" altLang="zh-CN" b="1" dirty="0"/>
              <a:t>2</a:t>
            </a:r>
            <a:r>
              <a:rPr lang="zh-CN" altLang="zh-CN" b="1" dirty="0"/>
              <a:t>、</a:t>
            </a:r>
            <a:r>
              <a:rPr lang="en-US" altLang="zh-CN" b="1" dirty="0"/>
              <a:t>Internet</a:t>
            </a:r>
            <a:r>
              <a:rPr lang="zh-CN" altLang="zh-CN" b="1" dirty="0"/>
              <a:t>的核心</a:t>
            </a:r>
          </a:p>
          <a:p>
            <a:pPr lvl="2"/>
            <a:r>
              <a:rPr lang="en-US" altLang="zh-CN" dirty="0"/>
              <a:t>Internet</a:t>
            </a:r>
            <a:r>
              <a:rPr lang="zh-CN" altLang="zh-CN" dirty="0"/>
              <a:t>的核心也称为</a:t>
            </a:r>
            <a:r>
              <a:rPr lang="zh-CN" altLang="zh-CN" b="1" dirty="0">
                <a:solidFill>
                  <a:srgbClr val="C00000"/>
                </a:solidFill>
              </a:rPr>
              <a:t>通信子网</a:t>
            </a:r>
            <a:r>
              <a:rPr lang="zh-CN" altLang="zh-CN" dirty="0"/>
              <a:t>，整个</a:t>
            </a:r>
            <a:r>
              <a:rPr lang="en-US" altLang="zh-CN" dirty="0"/>
              <a:t>Internet</a:t>
            </a:r>
            <a:r>
              <a:rPr lang="zh-CN" altLang="zh-CN" dirty="0"/>
              <a:t>网络云就是</a:t>
            </a:r>
            <a:r>
              <a:rPr lang="en-US" altLang="zh-CN" dirty="0"/>
              <a:t>Internet</a:t>
            </a:r>
            <a:r>
              <a:rPr lang="zh-CN" altLang="zh-CN" dirty="0"/>
              <a:t>的核心，主要由包括传输媒体、路由器和其它各种网络通信设备两大要素组成，其</a:t>
            </a:r>
            <a:r>
              <a:rPr lang="zh-CN" altLang="zh-CN" b="1" dirty="0">
                <a:solidFill>
                  <a:srgbClr val="C00000"/>
                </a:solidFill>
              </a:rPr>
              <a:t>主要任务是提供连通性并实现信息传递</a:t>
            </a:r>
            <a:r>
              <a:rPr lang="zh-CN" altLang="zh-CN" dirty="0"/>
              <a:t>。</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24</a:t>
            </a:fld>
            <a:endParaRPr lang="zh-CN" altLang="en-US"/>
          </a:p>
        </p:txBody>
      </p:sp>
    </p:spTree>
    <p:extLst>
      <p:ext uri="{BB962C8B-B14F-4D97-AF65-F5344CB8AC3E}">
        <p14:creationId xmlns:p14="http://schemas.microsoft.com/office/powerpoint/2010/main" val="213483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p:txBody>
          <a:bodyPr/>
          <a:lstStyle/>
          <a:p>
            <a:r>
              <a:rPr lang="en-US" altLang="zh-CN" dirty="0"/>
              <a:t>1.4.1 Internet</a:t>
            </a:r>
            <a:r>
              <a:rPr lang="zh-CN" altLang="zh-CN" dirty="0"/>
              <a:t>的边缘</a:t>
            </a:r>
            <a:endParaRPr lang="en-US" altLang="zh-CN" dirty="0"/>
          </a:p>
          <a:p>
            <a:pPr lvl="1"/>
            <a:r>
              <a:rPr lang="zh-CN" altLang="en-US" dirty="0"/>
              <a:t>位于</a:t>
            </a:r>
            <a:r>
              <a:rPr lang="en-US" altLang="zh-CN" dirty="0"/>
              <a:t>Internet</a:t>
            </a:r>
            <a:r>
              <a:rPr lang="zh-CN" altLang="en-US" dirty="0"/>
              <a:t>边缘的</a:t>
            </a:r>
            <a:r>
              <a:rPr lang="zh-CN" altLang="zh-CN" dirty="0"/>
              <a:t>两个端系统之间的通信通常可以划分为客户</a:t>
            </a:r>
            <a:r>
              <a:rPr lang="en-US" altLang="zh-CN" dirty="0"/>
              <a:t>/</a:t>
            </a:r>
            <a:r>
              <a:rPr lang="zh-CN" altLang="zh-CN" dirty="0"/>
              <a:t>服务器</a:t>
            </a:r>
            <a:r>
              <a:rPr lang="zh-CN" altLang="en-US" dirty="0"/>
              <a:t>（</a:t>
            </a:r>
            <a:r>
              <a:rPr lang="en-US" altLang="zh-CN" dirty="0"/>
              <a:t>C/S</a:t>
            </a:r>
            <a:r>
              <a:rPr lang="zh-CN" altLang="en-US" dirty="0"/>
              <a:t>）</a:t>
            </a:r>
            <a:r>
              <a:rPr lang="zh-CN" altLang="zh-CN" dirty="0"/>
              <a:t>工作方式和对等</a:t>
            </a:r>
            <a:r>
              <a:rPr lang="zh-CN" altLang="en-US" dirty="0"/>
              <a:t>（</a:t>
            </a:r>
            <a:r>
              <a:rPr lang="en-US" altLang="zh-CN" dirty="0"/>
              <a:t>P2P</a:t>
            </a:r>
            <a:r>
              <a:rPr lang="zh-CN" altLang="en-US" dirty="0"/>
              <a:t>）</a:t>
            </a:r>
            <a:r>
              <a:rPr lang="zh-CN" altLang="zh-CN" dirty="0"/>
              <a:t>工作方式两大类。</a:t>
            </a:r>
            <a:endParaRPr lang="en-US" altLang="zh-CN" dirty="0"/>
          </a:p>
          <a:p>
            <a:pPr lvl="1"/>
            <a:r>
              <a:rPr lang="en-US" altLang="zh-CN" dirty="0"/>
              <a:t>1</a:t>
            </a:r>
            <a:r>
              <a:rPr lang="zh-CN" altLang="zh-CN" dirty="0"/>
              <a:t>、</a:t>
            </a:r>
            <a:r>
              <a:rPr lang="en-US" altLang="zh-CN" dirty="0"/>
              <a:t>C/S</a:t>
            </a:r>
            <a:r>
              <a:rPr lang="zh-CN" altLang="zh-CN" dirty="0"/>
              <a:t>工作方式</a:t>
            </a:r>
          </a:p>
          <a:p>
            <a:pPr lvl="2"/>
            <a:r>
              <a:rPr lang="zh-CN" altLang="zh-CN" dirty="0"/>
              <a:t>运行有客户端程序的计算机称为客户机</a:t>
            </a:r>
            <a:r>
              <a:rPr lang="zh-CN" altLang="en-US" dirty="0"/>
              <a:t>。</a:t>
            </a:r>
            <a:endParaRPr lang="en-US" altLang="zh-CN" dirty="0"/>
          </a:p>
          <a:p>
            <a:pPr lvl="2"/>
            <a:r>
              <a:rPr lang="zh-CN" altLang="zh-CN" dirty="0"/>
              <a:t>运行有服务器程序的计算机称为服务器。</a:t>
            </a:r>
            <a:endParaRPr lang="en-US" altLang="zh-CN" dirty="0"/>
          </a:p>
          <a:p>
            <a:pPr lvl="2"/>
            <a:r>
              <a:rPr lang="zh-CN" altLang="zh-CN" dirty="0"/>
              <a:t>服务器对外提供某种服务</a:t>
            </a:r>
            <a:r>
              <a:rPr lang="zh-CN" altLang="en-US" dirty="0"/>
              <a:t>。</a:t>
            </a:r>
            <a:endParaRPr lang="en-US" altLang="zh-CN" dirty="0"/>
          </a:p>
          <a:p>
            <a:pPr lvl="2"/>
            <a:r>
              <a:rPr lang="zh-CN" altLang="zh-CN" dirty="0"/>
              <a:t>客户机通过向服务器提出服务请求来获取服务器的服务。</a:t>
            </a:r>
          </a:p>
          <a:p>
            <a:endParaRPr lang="zh-CN" altLang="zh-CN" dirty="0"/>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25</a:t>
            </a:fld>
            <a:endParaRPr lang="zh-CN" altLang="en-US"/>
          </a:p>
        </p:txBody>
      </p:sp>
    </p:spTree>
    <p:extLst>
      <p:ext uri="{BB962C8B-B14F-4D97-AF65-F5344CB8AC3E}">
        <p14:creationId xmlns:p14="http://schemas.microsoft.com/office/powerpoint/2010/main" val="3884538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26</a:t>
            </a:fld>
            <a:endParaRPr lang="zh-CN" altLang="en-US"/>
          </a:p>
        </p:txBody>
      </p:sp>
      <p:sp>
        <p:nvSpPr>
          <p:cNvPr id="6" name="Rectangle 2"/>
          <p:cNvSpPr>
            <a:spLocks noChangeArrowheads="1"/>
          </p:cNvSpPr>
          <p:nvPr/>
        </p:nvSpPr>
        <p:spPr bwMode="auto">
          <a:xfrm>
            <a:off x="2854238" y="20010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1601352538"/>
              </p:ext>
            </p:extLst>
          </p:nvPr>
        </p:nvGraphicFramePr>
        <p:xfrm>
          <a:off x="2405208" y="1417638"/>
          <a:ext cx="7381583" cy="4383525"/>
        </p:xfrm>
        <a:graphic>
          <a:graphicData uri="http://schemas.openxmlformats.org/presentationml/2006/ole">
            <mc:AlternateContent xmlns:mc="http://schemas.openxmlformats.org/markup-compatibility/2006">
              <mc:Choice xmlns:v="urn:schemas-microsoft-com:vml" Requires="v">
                <p:oleObj spid="_x0000_s6494" name="Visio" r:id="rId3" imgW="4419472" imgH="2619435" progId="Visio.Drawing.15">
                  <p:embed/>
                </p:oleObj>
              </mc:Choice>
              <mc:Fallback>
                <p:oleObj name="Visio" r:id="rId3" imgW="4419472" imgH="261943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208" y="1417638"/>
                        <a:ext cx="7381583" cy="4383525"/>
                      </a:xfrm>
                      <a:prstGeom prst="rect">
                        <a:avLst/>
                      </a:prstGeom>
                      <a:noFill/>
                    </p:spPr>
                  </p:pic>
                </p:oleObj>
              </mc:Fallback>
            </mc:AlternateContent>
          </a:graphicData>
        </a:graphic>
      </p:graphicFrame>
      <p:sp>
        <p:nvSpPr>
          <p:cNvPr id="8" name="矩形 7"/>
          <p:cNvSpPr/>
          <p:nvPr/>
        </p:nvSpPr>
        <p:spPr>
          <a:xfrm>
            <a:off x="5088351" y="5803533"/>
            <a:ext cx="2015295" cy="369332"/>
          </a:xfrm>
          <a:prstGeom prst="rect">
            <a:avLst/>
          </a:prstGeom>
        </p:spPr>
        <p:txBody>
          <a:bodyPr wrap="none">
            <a:spAutoFit/>
          </a:bodyPr>
          <a:lstStyle/>
          <a:p>
            <a:r>
              <a:rPr lang="zh-CN" altLang="zh-CN" dirty="0">
                <a:latin typeface="Calibri" panose="020F0502020204030204" pitchFamily="34" charset="0"/>
                <a:ea typeface="宋体" panose="02010600030101010101" pitchFamily="2" charset="-122"/>
                <a:cs typeface="Times New Roman" panose="02020603050405020304" pitchFamily="18" charset="0"/>
              </a:rPr>
              <a:t>图</a:t>
            </a:r>
            <a:r>
              <a:rPr lang="en-US" altLang="zh-CN" dirty="0">
                <a:latin typeface="Calibri" panose="020F0502020204030204" pitchFamily="34" charset="0"/>
                <a:ea typeface="宋体" panose="02010600030101010101" pitchFamily="2" charset="-122"/>
                <a:cs typeface="Times New Roman" panose="02020603050405020304" pitchFamily="18" charset="0"/>
              </a:rPr>
              <a:t>1-6 C/S</a:t>
            </a:r>
            <a:r>
              <a:rPr lang="zh-CN" altLang="zh-CN" dirty="0">
                <a:latin typeface="Calibri" panose="020F0502020204030204" pitchFamily="34" charset="0"/>
                <a:ea typeface="宋体" panose="02010600030101010101" pitchFamily="2" charset="-122"/>
                <a:cs typeface="Times New Roman" panose="02020603050405020304" pitchFamily="18" charset="0"/>
              </a:rPr>
              <a:t>工作方式</a:t>
            </a:r>
            <a:endParaRPr lang="zh-CN" altLang="en-US" dirty="0"/>
          </a:p>
        </p:txBody>
      </p:sp>
    </p:spTree>
    <p:extLst>
      <p:ext uri="{BB962C8B-B14F-4D97-AF65-F5344CB8AC3E}">
        <p14:creationId xmlns:p14="http://schemas.microsoft.com/office/powerpoint/2010/main" val="849087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p:txBody>
          <a:bodyPr>
            <a:normAutofit fontScale="92500"/>
          </a:bodyPr>
          <a:lstStyle/>
          <a:p>
            <a:r>
              <a:rPr lang="en-US" altLang="zh-CN" dirty="0"/>
              <a:t>1.4.1 Internet</a:t>
            </a:r>
            <a:r>
              <a:rPr lang="zh-CN" altLang="zh-CN" dirty="0"/>
              <a:t>的边缘</a:t>
            </a:r>
            <a:endParaRPr lang="en-US" altLang="zh-CN" dirty="0"/>
          </a:p>
          <a:p>
            <a:pPr lvl="1"/>
            <a:r>
              <a:rPr lang="zh-CN" altLang="zh-CN" b="1" dirty="0"/>
              <a:t>在</a:t>
            </a:r>
            <a:r>
              <a:rPr lang="en-US" altLang="zh-CN" b="1" dirty="0"/>
              <a:t>C/S</a:t>
            </a:r>
            <a:r>
              <a:rPr lang="zh-CN" altLang="zh-CN" b="1" dirty="0"/>
              <a:t>工作方式下，服务器具有以下特点：</a:t>
            </a:r>
          </a:p>
          <a:p>
            <a:pPr lvl="2"/>
            <a:r>
              <a:rPr lang="zh-CN" altLang="zh-CN" dirty="0"/>
              <a:t>（</a:t>
            </a:r>
            <a:r>
              <a:rPr lang="en-US" altLang="zh-CN" dirty="0"/>
              <a:t>1</a:t>
            </a:r>
            <a:r>
              <a:rPr lang="zh-CN" altLang="zh-CN" dirty="0"/>
              <a:t>）服务器程序总是在不间断运行。</a:t>
            </a:r>
          </a:p>
          <a:p>
            <a:pPr lvl="2"/>
            <a:r>
              <a:rPr lang="zh-CN" altLang="zh-CN" dirty="0"/>
              <a:t>（</a:t>
            </a:r>
            <a:r>
              <a:rPr lang="en-US" altLang="zh-CN" dirty="0"/>
              <a:t>2</a:t>
            </a:r>
            <a:r>
              <a:rPr lang="zh-CN" altLang="zh-CN" dirty="0"/>
              <a:t>）服务器具有永久的</a:t>
            </a:r>
            <a:r>
              <a:rPr lang="en-US" altLang="zh-CN" dirty="0"/>
              <a:t>IP</a:t>
            </a:r>
            <a:r>
              <a:rPr lang="zh-CN" altLang="zh-CN" dirty="0"/>
              <a:t>地址和固定的端口号，这是为了方便客户机总能找到它。</a:t>
            </a:r>
          </a:p>
          <a:p>
            <a:pPr lvl="2"/>
            <a:r>
              <a:rPr lang="zh-CN" altLang="zh-CN" dirty="0"/>
              <a:t>（</a:t>
            </a:r>
            <a:r>
              <a:rPr lang="en-US" altLang="zh-CN" dirty="0"/>
              <a:t>3</a:t>
            </a:r>
            <a:r>
              <a:rPr lang="zh-CN" altLang="zh-CN" dirty="0"/>
              <a:t>）服务器总是被动地等待客户机的合法服务请求，并提供相应的服务予以响应。</a:t>
            </a:r>
          </a:p>
          <a:p>
            <a:pPr lvl="1"/>
            <a:r>
              <a:rPr lang="zh-CN" altLang="zh-CN" b="1" dirty="0"/>
              <a:t>在</a:t>
            </a:r>
            <a:r>
              <a:rPr lang="en-US" altLang="zh-CN" b="1" dirty="0"/>
              <a:t>C/S</a:t>
            </a:r>
            <a:r>
              <a:rPr lang="zh-CN" altLang="zh-CN" b="1" dirty="0"/>
              <a:t>工作方式下，客户机具有以下特点：</a:t>
            </a:r>
          </a:p>
          <a:p>
            <a:pPr lvl="2"/>
            <a:r>
              <a:rPr lang="zh-CN" altLang="zh-CN" dirty="0"/>
              <a:t>（</a:t>
            </a:r>
            <a:r>
              <a:rPr lang="en-US" altLang="zh-CN" dirty="0"/>
              <a:t>1</a:t>
            </a:r>
            <a:r>
              <a:rPr lang="zh-CN" altLang="zh-CN" dirty="0"/>
              <a:t>）客户机总是主动地向服务器提出服务请求，并接受服务器的响应。</a:t>
            </a:r>
          </a:p>
          <a:p>
            <a:pPr lvl="2"/>
            <a:r>
              <a:rPr lang="zh-CN" altLang="zh-CN" dirty="0"/>
              <a:t>（</a:t>
            </a:r>
            <a:r>
              <a:rPr lang="en-US" altLang="zh-CN" dirty="0"/>
              <a:t>2</a:t>
            </a:r>
            <a:r>
              <a:rPr lang="zh-CN" altLang="zh-CN" dirty="0"/>
              <a:t>）客户机的</a:t>
            </a:r>
            <a:r>
              <a:rPr lang="en-US" altLang="zh-CN" dirty="0"/>
              <a:t>IP</a:t>
            </a:r>
            <a:r>
              <a:rPr lang="zh-CN" altLang="zh-CN" dirty="0"/>
              <a:t>地址可以固定，也可以不固定，但端口号是随机的。</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27</a:t>
            </a:fld>
            <a:endParaRPr lang="zh-CN" altLang="en-US"/>
          </a:p>
        </p:txBody>
      </p:sp>
    </p:spTree>
    <p:extLst>
      <p:ext uri="{BB962C8B-B14F-4D97-AF65-F5344CB8AC3E}">
        <p14:creationId xmlns:p14="http://schemas.microsoft.com/office/powerpoint/2010/main" val="2605621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a:xfrm>
            <a:off x="609599" y="1600201"/>
            <a:ext cx="11324171" cy="2331719"/>
          </a:xfrm>
        </p:spPr>
        <p:txBody>
          <a:bodyPr>
            <a:normAutofit lnSpcReduction="10000"/>
          </a:bodyPr>
          <a:lstStyle/>
          <a:p>
            <a:r>
              <a:rPr lang="en-US" altLang="zh-CN" dirty="0"/>
              <a:t>1.4.1 Internet</a:t>
            </a:r>
            <a:r>
              <a:rPr lang="zh-CN" altLang="zh-CN" dirty="0"/>
              <a:t>的边缘</a:t>
            </a:r>
            <a:endParaRPr lang="en-US" altLang="zh-CN" dirty="0"/>
          </a:p>
          <a:p>
            <a:pPr lvl="1"/>
            <a:r>
              <a:rPr lang="en-US" altLang="zh-CN" dirty="0"/>
              <a:t>2</a:t>
            </a:r>
            <a:r>
              <a:rPr lang="zh-CN" altLang="zh-CN" dirty="0"/>
              <a:t>、</a:t>
            </a:r>
            <a:r>
              <a:rPr lang="en-US" altLang="zh-CN" dirty="0"/>
              <a:t>P2P</a:t>
            </a:r>
            <a:r>
              <a:rPr lang="zh-CN" altLang="zh-CN" dirty="0"/>
              <a:t>工作方式</a:t>
            </a:r>
          </a:p>
          <a:p>
            <a:pPr lvl="2"/>
            <a:r>
              <a:rPr lang="zh-CN" altLang="zh-CN" dirty="0"/>
              <a:t>由于用户计算机都具有相同的功能，运行着对等的程序，因而将它们称为对等方，它们之间的通信就称为对等通信。如图</a:t>
            </a:r>
            <a:r>
              <a:rPr lang="en-US" altLang="zh-CN" dirty="0"/>
              <a:t>1-7</a:t>
            </a:r>
            <a:r>
              <a:rPr lang="zh-CN" altLang="zh-CN" dirty="0"/>
              <a:t>所示为</a:t>
            </a:r>
            <a:r>
              <a:rPr lang="en-US" altLang="zh-CN" dirty="0"/>
              <a:t>P2P</a:t>
            </a:r>
            <a:r>
              <a:rPr lang="zh-CN" altLang="zh-CN" dirty="0"/>
              <a:t>工作方式示意图。</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28</a:t>
            </a:fld>
            <a:endParaRPr lang="zh-CN" altLang="en-US"/>
          </a:p>
        </p:txBody>
      </p:sp>
      <p:sp>
        <p:nvSpPr>
          <p:cNvPr id="6" name="Rectangle 2"/>
          <p:cNvSpPr>
            <a:spLocks noChangeArrowheads="1"/>
          </p:cNvSpPr>
          <p:nvPr/>
        </p:nvSpPr>
        <p:spPr bwMode="auto">
          <a:xfrm>
            <a:off x="3670853" y="28889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112368931"/>
              </p:ext>
            </p:extLst>
          </p:nvPr>
        </p:nvGraphicFramePr>
        <p:xfrm>
          <a:off x="5914864" y="3299404"/>
          <a:ext cx="5667536" cy="3376032"/>
        </p:xfrm>
        <a:graphic>
          <a:graphicData uri="http://schemas.openxmlformats.org/presentationml/2006/ole">
            <mc:AlternateContent xmlns:mc="http://schemas.openxmlformats.org/markup-compatibility/2006">
              <mc:Choice xmlns:v="urn:schemas-microsoft-com:vml" Requires="v">
                <p:oleObj spid="_x0000_s7510" name="Visio" r:id="rId3" imgW="4419472" imgH="2619435" progId="Visio.Drawing.15">
                  <p:embed/>
                </p:oleObj>
              </mc:Choice>
              <mc:Fallback>
                <p:oleObj name="Visio" r:id="rId3" imgW="4419472" imgH="261943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864" y="3299404"/>
                        <a:ext cx="5667536" cy="3376032"/>
                      </a:xfrm>
                      <a:prstGeom prst="rect">
                        <a:avLst/>
                      </a:prstGeom>
                      <a:noFill/>
                    </p:spPr>
                  </p:pic>
                </p:oleObj>
              </mc:Fallback>
            </mc:AlternateContent>
          </a:graphicData>
        </a:graphic>
      </p:graphicFrame>
      <p:sp>
        <p:nvSpPr>
          <p:cNvPr id="8" name="矩形 7"/>
          <p:cNvSpPr/>
          <p:nvPr/>
        </p:nvSpPr>
        <p:spPr>
          <a:xfrm>
            <a:off x="7788389" y="6507884"/>
            <a:ext cx="2050561" cy="369332"/>
          </a:xfrm>
          <a:prstGeom prst="rect">
            <a:avLst/>
          </a:prstGeom>
        </p:spPr>
        <p:txBody>
          <a:bodyPr wrap="none">
            <a:spAutoFit/>
          </a:bodyPr>
          <a:lstStyle/>
          <a:p>
            <a:r>
              <a:rPr lang="zh-CN" altLang="zh-CN" dirty="0">
                <a:latin typeface="Calibri" panose="020F0502020204030204" pitchFamily="34" charset="0"/>
                <a:ea typeface="宋体" panose="02010600030101010101" pitchFamily="2" charset="-122"/>
                <a:cs typeface="Times New Roman" panose="02020603050405020304" pitchFamily="18" charset="0"/>
              </a:rPr>
              <a:t>图</a:t>
            </a:r>
            <a:r>
              <a:rPr lang="en-US" altLang="zh-CN" dirty="0">
                <a:latin typeface="Calibri" panose="020F0502020204030204" pitchFamily="34" charset="0"/>
                <a:ea typeface="宋体" panose="02010600030101010101" pitchFamily="2" charset="-122"/>
                <a:cs typeface="Times New Roman" panose="02020603050405020304" pitchFamily="18" charset="0"/>
              </a:rPr>
              <a:t>1-7 P2P</a:t>
            </a:r>
            <a:r>
              <a:rPr lang="zh-CN" altLang="zh-CN" dirty="0">
                <a:latin typeface="Calibri" panose="020F0502020204030204" pitchFamily="34" charset="0"/>
                <a:ea typeface="宋体" panose="02010600030101010101" pitchFamily="2" charset="-122"/>
                <a:cs typeface="Times New Roman" panose="02020603050405020304" pitchFamily="18" charset="0"/>
              </a:rPr>
              <a:t>工作方式</a:t>
            </a:r>
            <a:endParaRPr lang="zh-CN" altLang="en-US" dirty="0"/>
          </a:p>
        </p:txBody>
      </p:sp>
      <p:sp>
        <p:nvSpPr>
          <p:cNvPr id="10" name="内容占位符 2"/>
          <p:cNvSpPr txBox="1">
            <a:spLocks/>
          </p:cNvSpPr>
          <p:nvPr/>
        </p:nvSpPr>
        <p:spPr>
          <a:xfrm>
            <a:off x="609598" y="3715639"/>
            <a:ext cx="5083970" cy="2618682"/>
          </a:xfrm>
          <a:prstGeom prst="rect">
            <a:avLst/>
          </a:prstGeom>
        </p:spPr>
        <p:txBody>
          <a:bodyPr vert="horz" rtlCol="0">
            <a:normAutofit/>
          </a:bodyPr>
          <a:lstStyle>
            <a:lvl1pPr marL="342900" indent="-342900" algn="l" rtl="0" eaLnBrk="1" latinLnBrk="0" hangingPunct="1">
              <a:spcBef>
                <a:spcPct val="20000"/>
              </a:spcBef>
              <a:buClr>
                <a:srgbClr val="C00000"/>
              </a:buClr>
              <a:buSzPct val="80000"/>
              <a:buFont typeface="Wingdings 2"/>
              <a:buChar char=""/>
              <a:defRPr kumimoji="0" sz="3200" b="1" kern="1200">
                <a:solidFill>
                  <a:srgbClr val="C00000"/>
                </a:solidFill>
                <a:latin typeface="+mn-lt"/>
                <a:ea typeface="+mn-ea"/>
                <a:cs typeface="+mn-cs"/>
              </a:defRPr>
            </a:lvl1pPr>
            <a:lvl2pPr marL="742950" indent="-285750" algn="l" rtl="0" eaLnBrk="1" latinLnBrk="0" hangingPunct="1">
              <a:spcBef>
                <a:spcPct val="20000"/>
              </a:spcBef>
              <a:buClrTx/>
              <a:buSzPct val="7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Tx/>
              <a:buSzPct val="7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lvl="2"/>
            <a:r>
              <a:rPr lang="zh-CN" altLang="zh-CN" sz="2600" dirty="0"/>
              <a:t>典型的</a:t>
            </a:r>
            <a:r>
              <a:rPr lang="en-US" altLang="zh-CN" sz="2600" dirty="0"/>
              <a:t>P2P</a:t>
            </a:r>
            <a:r>
              <a:rPr lang="zh-CN" altLang="zh-CN" sz="2600" dirty="0"/>
              <a:t>应用实例是</a:t>
            </a:r>
            <a:r>
              <a:rPr lang="en-US" altLang="zh-CN" sz="2600" dirty="0" err="1"/>
              <a:t>BitTorrent</a:t>
            </a:r>
            <a:r>
              <a:rPr lang="zh-CN" altLang="zh-CN" sz="2600" dirty="0"/>
              <a:t>和</a:t>
            </a:r>
            <a:r>
              <a:rPr lang="en-US" altLang="zh-CN" sz="2600" dirty="0" err="1"/>
              <a:t>eMule</a:t>
            </a:r>
            <a:r>
              <a:rPr lang="zh-CN" altLang="zh-CN" sz="2600" dirty="0"/>
              <a:t>等</a:t>
            </a:r>
            <a:r>
              <a:rPr lang="en-US" altLang="zh-CN" sz="2600" dirty="0"/>
              <a:t>BT</a:t>
            </a:r>
            <a:r>
              <a:rPr lang="zh-CN" altLang="zh-CN" sz="2600" dirty="0"/>
              <a:t>共享通信。</a:t>
            </a:r>
            <a:endParaRPr lang="en-US" altLang="zh-CN" sz="2600" dirty="0"/>
          </a:p>
          <a:p>
            <a:pPr lvl="2"/>
            <a:r>
              <a:rPr lang="zh-CN" altLang="zh-CN" sz="2600" dirty="0"/>
              <a:t>从微观的角度看，</a:t>
            </a:r>
            <a:r>
              <a:rPr lang="en-US" altLang="zh-CN" sz="2600" dirty="0"/>
              <a:t>P2P</a:t>
            </a:r>
            <a:r>
              <a:rPr lang="zh-CN" altLang="zh-CN" sz="2600" dirty="0"/>
              <a:t>仍然是</a:t>
            </a:r>
            <a:r>
              <a:rPr lang="en-US" altLang="zh-CN" sz="2600" dirty="0"/>
              <a:t>C/S</a:t>
            </a:r>
            <a:r>
              <a:rPr lang="zh-CN" altLang="zh-CN" sz="2600" dirty="0"/>
              <a:t>工作方式</a:t>
            </a:r>
            <a:endParaRPr lang="zh-CN" altLang="en-US" sz="2600" dirty="0"/>
          </a:p>
        </p:txBody>
      </p:sp>
    </p:spTree>
    <p:extLst>
      <p:ext uri="{BB962C8B-B14F-4D97-AF65-F5344CB8AC3E}">
        <p14:creationId xmlns:p14="http://schemas.microsoft.com/office/powerpoint/2010/main" val="1904420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p:txBody>
          <a:bodyPr>
            <a:normAutofit/>
          </a:bodyPr>
          <a:lstStyle/>
          <a:p>
            <a:r>
              <a:rPr lang="en-US" altLang="zh-CN" dirty="0"/>
              <a:t>1.4.2 Internet</a:t>
            </a:r>
            <a:r>
              <a:rPr lang="zh-CN" altLang="zh-CN" dirty="0"/>
              <a:t>的核心</a:t>
            </a:r>
          </a:p>
          <a:p>
            <a:pPr lvl="1"/>
            <a:r>
              <a:rPr lang="en-US" altLang="zh-CN" dirty="0"/>
              <a:t>Internet</a:t>
            </a:r>
            <a:r>
              <a:rPr lang="zh-CN" altLang="zh-CN" dirty="0"/>
              <a:t>的核心是最复杂的部分，其核心部件是路由器，它是一种专用计算机，其主要作用是实现网络互连并将收到的每一个数据包转发出去。</a:t>
            </a:r>
            <a:endParaRPr lang="en-US" altLang="zh-CN" dirty="0"/>
          </a:p>
          <a:p>
            <a:pPr lvl="1"/>
            <a:r>
              <a:rPr lang="zh-CN" altLang="zh-CN" dirty="0"/>
              <a:t>将数据包从一个路由器转发到另一个网络的过程称为</a:t>
            </a:r>
            <a:r>
              <a:rPr lang="zh-CN" altLang="zh-CN" b="1" dirty="0">
                <a:solidFill>
                  <a:srgbClr val="C00000"/>
                </a:solidFill>
              </a:rPr>
              <a:t>交换</a:t>
            </a:r>
            <a:r>
              <a:rPr lang="zh-CN" altLang="zh-CN" dirty="0"/>
              <a:t>，路由器也因此称为</a:t>
            </a:r>
            <a:r>
              <a:rPr lang="zh-CN" altLang="zh-CN" b="1" dirty="0">
                <a:solidFill>
                  <a:srgbClr val="C00000"/>
                </a:solidFill>
              </a:rPr>
              <a:t>交换结点</a:t>
            </a:r>
            <a:r>
              <a:rPr lang="zh-CN" altLang="zh-CN" dirty="0"/>
              <a:t>。</a:t>
            </a:r>
            <a:endParaRPr lang="en-US" altLang="zh-CN" dirty="0"/>
          </a:p>
          <a:p>
            <a:pPr lvl="1"/>
            <a:r>
              <a:rPr lang="zh-CN" altLang="zh-CN" dirty="0"/>
              <a:t>常用的交换技术主要有</a:t>
            </a:r>
            <a:r>
              <a:rPr lang="zh-CN" altLang="zh-CN" b="1" dirty="0">
                <a:solidFill>
                  <a:srgbClr val="C00000"/>
                </a:solidFill>
              </a:rPr>
              <a:t>电路交换</a:t>
            </a:r>
            <a:r>
              <a:rPr lang="zh-CN" altLang="zh-CN" dirty="0"/>
              <a:t>和</a:t>
            </a:r>
            <a:r>
              <a:rPr lang="zh-CN" altLang="zh-CN" b="1" dirty="0">
                <a:solidFill>
                  <a:srgbClr val="C00000"/>
                </a:solidFill>
              </a:rPr>
              <a:t>分组交换</a:t>
            </a:r>
            <a:r>
              <a:rPr lang="zh-CN" altLang="en-US" dirty="0"/>
              <a:t>。</a:t>
            </a:r>
            <a:endParaRPr lang="en-US" altLang="zh-CN" dirty="0"/>
          </a:p>
          <a:p>
            <a:pPr lvl="1"/>
            <a:r>
              <a:rPr lang="zh-CN" altLang="zh-CN" dirty="0"/>
              <a:t>路由器采用</a:t>
            </a:r>
            <a:r>
              <a:rPr lang="zh-CN" altLang="zh-CN" b="1" dirty="0">
                <a:solidFill>
                  <a:srgbClr val="C00000"/>
                </a:solidFill>
              </a:rPr>
              <a:t>分组交换</a:t>
            </a:r>
            <a:r>
              <a:rPr lang="zh-CN" altLang="zh-CN" dirty="0"/>
              <a:t>技术。</a:t>
            </a:r>
            <a:endParaRPr lang="en-US" altLang="zh-CN" dirty="0"/>
          </a:p>
          <a:p>
            <a:pPr lvl="2"/>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29</a:t>
            </a:fld>
            <a:endParaRPr lang="zh-CN" altLang="en-US"/>
          </a:p>
        </p:txBody>
      </p:sp>
    </p:spTree>
    <p:extLst>
      <p:ext uri="{BB962C8B-B14F-4D97-AF65-F5344CB8AC3E}">
        <p14:creationId xmlns:p14="http://schemas.microsoft.com/office/powerpoint/2010/main" val="342054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本章内容</a:t>
            </a:r>
          </a:p>
        </p:txBody>
      </p:sp>
      <p:sp>
        <p:nvSpPr>
          <p:cNvPr id="3" name="内容占位符 2"/>
          <p:cNvSpPr>
            <a:spLocks noGrp="1"/>
          </p:cNvSpPr>
          <p:nvPr>
            <p:ph idx="1"/>
          </p:nvPr>
        </p:nvSpPr>
        <p:spPr>
          <a:xfrm>
            <a:off x="609600" y="1319348"/>
            <a:ext cx="10972800" cy="5538651"/>
          </a:xfrm>
        </p:spPr>
        <p:txBody>
          <a:bodyPr>
            <a:normAutofit fontScale="92500" lnSpcReduction="20000"/>
          </a:bodyPr>
          <a:lstStyle/>
          <a:p>
            <a:r>
              <a:rPr lang="en-US" altLang="zh-CN" dirty="0"/>
              <a:t>1.1 </a:t>
            </a:r>
            <a:r>
              <a:rPr lang="zh-CN" altLang="en-US" dirty="0"/>
              <a:t>计算机网络的形成与发展</a:t>
            </a:r>
            <a:endParaRPr lang="en-US" altLang="zh-CN" dirty="0"/>
          </a:p>
          <a:p>
            <a:pPr lvl="1"/>
            <a:r>
              <a:rPr lang="en-US" altLang="zh-CN" dirty="0"/>
              <a:t>1.1.1 </a:t>
            </a:r>
            <a:r>
              <a:rPr lang="zh-CN" altLang="en-US" dirty="0"/>
              <a:t>计算机网络的定义</a:t>
            </a:r>
            <a:endParaRPr lang="en-US" altLang="zh-CN" dirty="0"/>
          </a:p>
          <a:p>
            <a:pPr lvl="1"/>
            <a:r>
              <a:rPr lang="en-US" altLang="zh-CN" dirty="0"/>
              <a:t>1.1.2 </a:t>
            </a:r>
            <a:r>
              <a:rPr lang="zh-CN" altLang="en-US" dirty="0"/>
              <a:t>计算机网络的形成与发展</a:t>
            </a:r>
            <a:endParaRPr lang="en-US" altLang="zh-CN" dirty="0"/>
          </a:p>
          <a:p>
            <a:pPr lvl="1"/>
            <a:r>
              <a:rPr lang="en-US" altLang="zh-CN" dirty="0"/>
              <a:t>1.1.3 </a:t>
            </a:r>
            <a:r>
              <a:rPr lang="zh-CN" altLang="en-US" dirty="0"/>
              <a:t>计算机网络在我国的发展</a:t>
            </a:r>
            <a:endParaRPr lang="en-US" altLang="zh-CN" dirty="0"/>
          </a:p>
          <a:p>
            <a:r>
              <a:rPr lang="en-US" altLang="zh-CN" dirty="0"/>
              <a:t>1.2 </a:t>
            </a:r>
            <a:r>
              <a:rPr lang="zh-CN" altLang="en-US" dirty="0"/>
              <a:t>计算机网络的组成</a:t>
            </a:r>
            <a:endParaRPr lang="en-US" altLang="zh-CN" dirty="0"/>
          </a:p>
          <a:p>
            <a:pPr lvl="1"/>
            <a:r>
              <a:rPr lang="en-US" altLang="zh-CN" dirty="0"/>
              <a:t>1.2.1 </a:t>
            </a:r>
            <a:r>
              <a:rPr lang="zh-CN" altLang="en-US" dirty="0"/>
              <a:t>计算机网络的基本构件</a:t>
            </a:r>
            <a:endParaRPr lang="en-US" altLang="zh-CN" dirty="0"/>
          </a:p>
          <a:p>
            <a:pPr lvl="1"/>
            <a:r>
              <a:rPr lang="en-US" altLang="zh-CN" dirty="0"/>
              <a:t>1.2.2 </a:t>
            </a:r>
            <a:r>
              <a:rPr lang="zh-CN" altLang="en-US" dirty="0"/>
              <a:t>网络互连与网络云</a:t>
            </a:r>
            <a:endParaRPr lang="en-US" altLang="zh-CN" dirty="0"/>
          </a:p>
          <a:p>
            <a:r>
              <a:rPr lang="en-US" altLang="zh-CN" dirty="0"/>
              <a:t>1.3 </a:t>
            </a:r>
            <a:r>
              <a:rPr lang="zh-CN" altLang="en-US" dirty="0"/>
              <a:t>计算机网络的分类</a:t>
            </a:r>
            <a:endParaRPr lang="en-US" altLang="zh-CN" dirty="0"/>
          </a:p>
          <a:p>
            <a:pPr lvl="1"/>
            <a:r>
              <a:rPr lang="en-US" altLang="zh-CN" dirty="0"/>
              <a:t>1.3.1 </a:t>
            </a:r>
            <a:r>
              <a:rPr lang="zh-CN" altLang="en-US" dirty="0"/>
              <a:t>按照网络的作用范围分类</a:t>
            </a:r>
            <a:endParaRPr lang="en-US" altLang="zh-CN" dirty="0"/>
          </a:p>
          <a:p>
            <a:pPr lvl="1"/>
            <a:r>
              <a:rPr lang="en-US" altLang="zh-CN" dirty="0"/>
              <a:t>1.3.2 </a:t>
            </a:r>
            <a:r>
              <a:rPr lang="zh-CN" altLang="en-US" dirty="0"/>
              <a:t>按网络的使用者进行分类</a:t>
            </a:r>
            <a:endParaRPr lang="en-US" altLang="zh-CN" dirty="0"/>
          </a:p>
          <a:p>
            <a:r>
              <a:rPr lang="en-US" altLang="zh-CN" dirty="0"/>
              <a:t>1.4 Internet</a:t>
            </a:r>
            <a:r>
              <a:rPr lang="zh-CN" altLang="en-US" dirty="0"/>
              <a:t>的组成</a:t>
            </a:r>
            <a:endParaRPr lang="en-US" altLang="zh-CN" dirty="0"/>
          </a:p>
          <a:p>
            <a:pPr lvl="1"/>
            <a:r>
              <a:rPr lang="en-US" altLang="zh-CN" dirty="0"/>
              <a:t>1.4.1 Internet</a:t>
            </a:r>
            <a:r>
              <a:rPr lang="zh-CN" altLang="en-US" dirty="0"/>
              <a:t>的边缘</a:t>
            </a:r>
            <a:endParaRPr lang="en-US" altLang="zh-CN" dirty="0"/>
          </a:p>
          <a:p>
            <a:pPr lvl="1"/>
            <a:r>
              <a:rPr lang="en-US" altLang="zh-CN" dirty="0"/>
              <a:t>1.4.2 Internet</a:t>
            </a:r>
            <a:r>
              <a:rPr lang="zh-CN" altLang="en-US" dirty="0"/>
              <a:t>的核心</a:t>
            </a:r>
            <a:endParaRPr lang="en-US" altLang="zh-CN" dirty="0"/>
          </a:p>
          <a:p>
            <a:pPr lvl="2"/>
            <a:endParaRPr lang="en-US" altLang="zh-CN"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a:t>
            </a:fld>
            <a:endParaRPr lang="zh-CN" altLang="en-US"/>
          </a:p>
        </p:txBody>
      </p:sp>
    </p:spTree>
    <p:extLst>
      <p:ext uri="{BB962C8B-B14F-4D97-AF65-F5344CB8AC3E}">
        <p14:creationId xmlns:p14="http://schemas.microsoft.com/office/powerpoint/2010/main" val="356125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a:xfrm>
            <a:off x="609600" y="1600201"/>
            <a:ext cx="10972800" cy="2841169"/>
          </a:xfrm>
        </p:spPr>
        <p:txBody>
          <a:bodyPr>
            <a:normAutofit/>
          </a:bodyPr>
          <a:lstStyle/>
          <a:p>
            <a:r>
              <a:rPr lang="en-US" altLang="zh-CN" dirty="0"/>
              <a:t>1.4.2 Internet</a:t>
            </a:r>
            <a:r>
              <a:rPr lang="zh-CN" altLang="zh-CN" dirty="0"/>
              <a:t>的核心</a:t>
            </a:r>
            <a:endParaRPr lang="en-US" altLang="zh-CN" b="1" dirty="0">
              <a:solidFill>
                <a:srgbClr val="C00000"/>
              </a:solidFill>
            </a:endParaRPr>
          </a:p>
          <a:p>
            <a:pPr lvl="1"/>
            <a:r>
              <a:rPr lang="en-US" altLang="zh-CN" b="1" dirty="0">
                <a:solidFill>
                  <a:srgbClr val="C00000"/>
                </a:solidFill>
              </a:rPr>
              <a:t>1</a:t>
            </a:r>
            <a:r>
              <a:rPr lang="zh-CN" altLang="zh-CN" b="1" dirty="0">
                <a:solidFill>
                  <a:srgbClr val="C00000"/>
                </a:solidFill>
              </a:rPr>
              <a:t>、电路交换</a:t>
            </a:r>
          </a:p>
          <a:p>
            <a:pPr lvl="2"/>
            <a:r>
              <a:rPr lang="zh-CN" altLang="zh-CN" dirty="0"/>
              <a:t>电路交换主要存在于电话网中。</a:t>
            </a:r>
            <a:endParaRPr lang="en-US" altLang="zh-CN" dirty="0"/>
          </a:p>
          <a:p>
            <a:pPr lvl="2"/>
            <a:r>
              <a:rPr lang="zh-CN" altLang="zh-CN" dirty="0"/>
              <a:t>电路交换可以概括为</a:t>
            </a:r>
            <a:r>
              <a:rPr lang="zh-CN" altLang="zh-CN" b="1" dirty="0">
                <a:solidFill>
                  <a:srgbClr val="C00000"/>
                </a:solidFill>
              </a:rPr>
              <a:t>“建立电路”</a:t>
            </a:r>
            <a:r>
              <a:rPr lang="en-US" altLang="zh-CN" b="1" dirty="0">
                <a:solidFill>
                  <a:srgbClr val="C00000"/>
                </a:solidFill>
                <a:sym typeface="Wingdings" panose="05000000000000000000" pitchFamily="2" charset="2"/>
              </a:rPr>
              <a:t></a:t>
            </a:r>
            <a:r>
              <a:rPr lang="zh-CN" altLang="zh-CN" b="1" dirty="0">
                <a:solidFill>
                  <a:srgbClr val="C00000"/>
                </a:solidFill>
              </a:rPr>
              <a:t>“发送数据”</a:t>
            </a:r>
            <a:r>
              <a:rPr lang="en-US" altLang="zh-CN" b="1" dirty="0">
                <a:solidFill>
                  <a:srgbClr val="C00000"/>
                </a:solidFill>
                <a:sym typeface="Wingdings" panose="05000000000000000000" pitchFamily="2" charset="2"/>
              </a:rPr>
              <a:t></a:t>
            </a:r>
            <a:r>
              <a:rPr lang="zh-CN" altLang="zh-CN" b="1" dirty="0">
                <a:solidFill>
                  <a:srgbClr val="C00000"/>
                </a:solidFill>
              </a:rPr>
              <a:t>“释放电路”三个过程</a:t>
            </a:r>
            <a:r>
              <a:rPr lang="zh-CN" altLang="zh-CN" dirty="0"/>
              <a:t>。电路交换的示意图如图</a:t>
            </a:r>
            <a:r>
              <a:rPr lang="en-US" altLang="zh-CN" dirty="0"/>
              <a:t>1-8</a:t>
            </a:r>
            <a:r>
              <a:rPr lang="zh-CN" altLang="zh-CN" dirty="0"/>
              <a:t>所示。</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30</a:t>
            </a:fld>
            <a:endParaRPr lang="zh-CN" altLang="en-US"/>
          </a:p>
        </p:txBody>
      </p:sp>
      <p:sp>
        <p:nvSpPr>
          <p:cNvPr id="6" name="Rectangle 2"/>
          <p:cNvSpPr>
            <a:spLocks noChangeArrowheads="1"/>
          </p:cNvSpPr>
          <p:nvPr/>
        </p:nvSpPr>
        <p:spPr bwMode="auto">
          <a:xfrm>
            <a:off x="1749287" y="3614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1940229429"/>
              </p:ext>
            </p:extLst>
          </p:nvPr>
        </p:nvGraphicFramePr>
        <p:xfrm>
          <a:off x="3324499" y="4095928"/>
          <a:ext cx="6652780" cy="2382686"/>
        </p:xfrm>
        <a:graphic>
          <a:graphicData uri="http://schemas.openxmlformats.org/presentationml/2006/ole">
            <mc:AlternateContent xmlns:mc="http://schemas.openxmlformats.org/markup-compatibility/2006">
              <mc:Choice xmlns:v="urn:schemas-microsoft-com:vml" Requires="v">
                <p:oleObj spid="_x0000_s8524" name="Visio" r:id="rId4" imgW="6800890" imgH="2428862" progId="Visio.Drawing.15">
                  <p:embed/>
                </p:oleObj>
              </mc:Choice>
              <mc:Fallback>
                <p:oleObj name="Visio" r:id="rId4" imgW="6800890" imgH="2428862"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499" y="4095928"/>
                        <a:ext cx="6652780" cy="2382686"/>
                      </a:xfrm>
                      <a:prstGeom prst="rect">
                        <a:avLst/>
                      </a:prstGeom>
                      <a:noFill/>
                    </p:spPr>
                  </p:pic>
                </p:oleObj>
              </mc:Fallback>
            </mc:AlternateContent>
          </a:graphicData>
        </a:graphic>
      </p:graphicFrame>
      <p:sp>
        <p:nvSpPr>
          <p:cNvPr id="8" name="矩形 7"/>
          <p:cNvSpPr/>
          <p:nvPr/>
        </p:nvSpPr>
        <p:spPr>
          <a:xfrm>
            <a:off x="5456492" y="6478614"/>
            <a:ext cx="2388795" cy="369332"/>
          </a:xfrm>
          <a:prstGeom prst="rect">
            <a:avLst/>
          </a:prstGeom>
        </p:spPr>
        <p:txBody>
          <a:bodyPr wrap="none">
            <a:spAutoFit/>
          </a:bodyPr>
          <a:lstStyle/>
          <a:p>
            <a:pPr algn="ctr">
              <a:spcAft>
                <a:spcPts val="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图</a:t>
            </a:r>
            <a:r>
              <a:rPr lang="en-US" altLang="zh-CN" kern="100" dirty="0">
                <a:latin typeface="Calibri" panose="020F0502020204030204" pitchFamily="34" charset="0"/>
                <a:ea typeface="宋体" panose="02010600030101010101" pitchFamily="2" charset="-122"/>
                <a:cs typeface="Times New Roman" panose="02020603050405020304" pitchFamily="18" charset="0"/>
              </a:rPr>
              <a:t>1-8 </a:t>
            </a:r>
            <a:r>
              <a:rPr lang="zh-CN" altLang="zh-CN" kern="100" dirty="0">
                <a:latin typeface="Calibri" panose="020F0502020204030204" pitchFamily="34" charset="0"/>
                <a:ea typeface="宋体" panose="02010600030101010101" pitchFamily="2" charset="-122"/>
                <a:cs typeface="Times New Roman" panose="02020603050405020304" pitchFamily="18" charset="0"/>
              </a:rPr>
              <a:t>电路交换示意图</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49123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a:xfrm>
            <a:off x="609599" y="1600201"/>
            <a:ext cx="11355977" cy="4892673"/>
          </a:xfrm>
        </p:spPr>
        <p:txBody>
          <a:bodyPr>
            <a:normAutofit/>
          </a:bodyPr>
          <a:lstStyle/>
          <a:p>
            <a:r>
              <a:rPr lang="en-US" altLang="zh-CN" dirty="0"/>
              <a:t>1.4.2 Internet</a:t>
            </a:r>
            <a:r>
              <a:rPr lang="zh-CN" altLang="zh-CN" dirty="0"/>
              <a:t>的核心</a:t>
            </a:r>
            <a:endParaRPr lang="en-US" altLang="zh-CN" dirty="0"/>
          </a:p>
          <a:p>
            <a:pPr lvl="1"/>
            <a:r>
              <a:rPr lang="zh-CN" altLang="zh-CN" dirty="0"/>
              <a:t>电路交换</a:t>
            </a:r>
            <a:r>
              <a:rPr lang="zh-CN" altLang="en-US" dirty="0"/>
              <a:t>特点是</a:t>
            </a:r>
            <a:r>
              <a:rPr lang="zh-CN" altLang="en-US" b="1" dirty="0">
                <a:solidFill>
                  <a:srgbClr val="C00000"/>
                </a:solidFill>
              </a:rPr>
              <a:t>预先</a:t>
            </a:r>
            <a:r>
              <a:rPr lang="zh-CN" altLang="zh-CN" b="1" dirty="0">
                <a:solidFill>
                  <a:srgbClr val="C00000"/>
                </a:solidFill>
              </a:rPr>
              <a:t>分配</a:t>
            </a:r>
            <a:r>
              <a:rPr lang="zh-CN" altLang="en-US" b="1" dirty="0">
                <a:solidFill>
                  <a:srgbClr val="C00000"/>
                </a:solidFill>
              </a:rPr>
              <a:t>资源，且独占线路</a:t>
            </a:r>
            <a:r>
              <a:rPr lang="zh-CN" altLang="en-US" dirty="0"/>
              <a:t>。</a:t>
            </a:r>
            <a:endParaRPr lang="en-US" altLang="zh-CN" dirty="0"/>
          </a:p>
          <a:p>
            <a:pPr lvl="1"/>
            <a:r>
              <a:rPr lang="zh-CN" altLang="zh-CN" dirty="0"/>
              <a:t>电路交换的优点就是一旦电路建立后，将可以实现近乎实时和可靠的通信，因而很</a:t>
            </a:r>
            <a:r>
              <a:rPr lang="zh-CN" altLang="zh-CN" b="1" dirty="0">
                <a:solidFill>
                  <a:srgbClr val="C00000"/>
                </a:solidFill>
              </a:rPr>
              <a:t>适合像语音电话这样的业务</a:t>
            </a:r>
            <a:r>
              <a:rPr lang="zh-CN" altLang="zh-CN" dirty="0"/>
              <a:t>。</a:t>
            </a:r>
          </a:p>
          <a:p>
            <a:pPr lvl="1"/>
            <a:r>
              <a:rPr lang="zh-CN" altLang="zh-CN" dirty="0"/>
              <a:t>电路交换</a:t>
            </a:r>
            <a:r>
              <a:rPr lang="zh-CN" altLang="en-US" dirty="0"/>
              <a:t>不适合用</a:t>
            </a:r>
            <a:r>
              <a:rPr lang="zh-CN" altLang="zh-CN" dirty="0"/>
              <a:t>来传输计算机数据，</a:t>
            </a:r>
            <a:r>
              <a:rPr lang="zh-CN" altLang="en-US" dirty="0"/>
              <a:t>这是</a:t>
            </a:r>
            <a:r>
              <a:rPr lang="zh-CN" altLang="zh-CN" dirty="0"/>
              <a:t>由于</a:t>
            </a:r>
            <a:r>
              <a:rPr lang="zh-CN" altLang="en-US" dirty="0"/>
              <a:t>：</a:t>
            </a:r>
            <a:endParaRPr lang="en-US" altLang="zh-CN" dirty="0"/>
          </a:p>
          <a:p>
            <a:pPr lvl="2"/>
            <a:r>
              <a:rPr lang="zh-CN" altLang="zh-CN" dirty="0"/>
              <a:t>计算机发送数据具有突发性和随机性</a:t>
            </a:r>
            <a:endParaRPr lang="en-US" altLang="zh-CN" dirty="0"/>
          </a:p>
          <a:p>
            <a:pPr lvl="2"/>
            <a:r>
              <a:rPr lang="zh-CN" altLang="zh-CN" dirty="0"/>
              <a:t>当只有少量数据要发送时，该电路的利用率将非常低。</a:t>
            </a:r>
            <a:endParaRPr lang="en-US" altLang="zh-CN" dirty="0"/>
          </a:p>
          <a:p>
            <a:pPr lvl="2"/>
            <a:r>
              <a:rPr lang="zh-CN" altLang="zh-CN" dirty="0"/>
              <a:t>由于线路被独占，</a:t>
            </a:r>
            <a:r>
              <a:rPr lang="zh-CN" altLang="en-US" dirty="0"/>
              <a:t>会</a:t>
            </a:r>
            <a:r>
              <a:rPr lang="zh-CN" altLang="zh-CN" dirty="0"/>
              <a:t>严重影响与其它计算机之间的通信。</a:t>
            </a:r>
            <a:endParaRPr lang="en-US" altLang="zh-CN" dirty="0"/>
          </a:p>
          <a:p>
            <a:pPr lvl="2"/>
            <a:r>
              <a:rPr lang="zh-CN" altLang="zh-CN" dirty="0"/>
              <a:t>哪怕只发送一个字节，都要先建立电路，这样会带来较大的时间延迟。</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31</a:t>
            </a:fld>
            <a:endParaRPr lang="zh-CN" altLang="en-US"/>
          </a:p>
        </p:txBody>
      </p:sp>
    </p:spTree>
    <p:extLst>
      <p:ext uri="{BB962C8B-B14F-4D97-AF65-F5344CB8AC3E}">
        <p14:creationId xmlns:p14="http://schemas.microsoft.com/office/powerpoint/2010/main" val="3937049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a:xfrm>
            <a:off x="609599" y="1600201"/>
            <a:ext cx="11395167" cy="4525963"/>
          </a:xfrm>
        </p:spPr>
        <p:txBody>
          <a:bodyPr>
            <a:normAutofit lnSpcReduction="10000"/>
          </a:bodyPr>
          <a:lstStyle/>
          <a:p>
            <a:r>
              <a:rPr lang="en-US" altLang="zh-CN" dirty="0"/>
              <a:t>1.4.2 Internet</a:t>
            </a:r>
            <a:r>
              <a:rPr lang="zh-CN" altLang="zh-CN" dirty="0"/>
              <a:t>的核心</a:t>
            </a:r>
            <a:endParaRPr lang="en-US" altLang="zh-CN" b="1" dirty="0">
              <a:solidFill>
                <a:srgbClr val="C00000"/>
              </a:solidFill>
            </a:endParaRPr>
          </a:p>
          <a:p>
            <a:pPr lvl="1"/>
            <a:r>
              <a:rPr lang="en-US" altLang="zh-CN" b="1" dirty="0">
                <a:solidFill>
                  <a:srgbClr val="C00000"/>
                </a:solidFill>
              </a:rPr>
              <a:t>2</a:t>
            </a:r>
            <a:r>
              <a:rPr lang="zh-CN" altLang="zh-CN" b="1" dirty="0">
                <a:solidFill>
                  <a:srgbClr val="C00000"/>
                </a:solidFill>
              </a:rPr>
              <a:t>、分组交换</a:t>
            </a:r>
          </a:p>
          <a:p>
            <a:pPr lvl="2"/>
            <a:r>
              <a:rPr lang="zh-CN" altLang="zh-CN" dirty="0"/>
              <a:t>分组交换技术主要用于计算机网络，这种方式在通信之前不需要建立连接，也不需要预先分配带宽资源。</a:t>
            </a:r>
            <a:endParaRPr lang="en-US" altLang="zh-CN" dirty="0"/>
          </a:p>
          <a:p>
            <a:pPr lvl="2"/>
            <a:r>
              <a:rPr lang="zh-CN" altLang="zh-CN" dirty="0"/>
              <a:t>通常将要发送的一整个数据块称一个</a:t>
            </a:r>
            <a:r>
              <a:rPr lang="zh-CN" altLang="zh-CN" b="1" dirty="0">
                <a:solidFill>
                  <a:srgbClr val="C00000"/>
                </a:solidFill>
              </a:rPr>
              <a:t>报文</a:t>
            </a:r>
            <a:r>
              <a:rPr lang="zh-CN" altLang="en-US" b="1" dirty="0"/>
              <a:t>。</a:t>
            </a:r>
            <a:endParaRPr lang="en-US" altLang="zh-CN" b="1" dirty="0"/>
          </a:p>
          <a:p>
            <a:pPr lvl="2"/>
            <a:r>
              <a:rPr lang="zh-CN" altLang="zh-CN" dirty="0"/>
              <a:t>当报文长度超过某个数值时（比如以太网报文长度</a:t>
            </a:r>
            <a:r>
              <a:rPr lang="zh-CN" altLang="en-US" dirty="0"/>
              <a:t>最大</a:t>
            </a:r>
            <a:r>
              <a:rPr lang="zh-CN" altLang="zh-CN" dirty="0"/>
              <a:t>为</a:t>
            </a:r>
            <a:r>
              <a:rPr lang="en-US" altLang="zh-CN" dirty="0"/>
              <a:t>1500</a:t>
            </a:r>
            <a:r>
              <a:rPr lang="zh-CN" altLang="zh-CN" dirty="0"/>
              <a:t>字节）</a:t>
            </a:r>
            <a:r>
              <a:rPr lang="zh-CN" altLang="en-US" dirty="0"/>
              <a:t>：</a:t>
            </a:r>
            <a:endParaRPr lang="en-US" altLang="zh-CN" dirty="0"/>
          </a:p>
          <a:p>
            <a:pPr lvl="3"/>
            <a:r>
              <a:rPr lang="zh-CN" altLang="zh-CN" dirty="0"/>
              <a:t>则该报文必须先被划分成若干等长的片段（最后一个片段例外）</a:t>
            </a:r>
            <a:endParaRPr lang="en-US" altLang="zh-CN" dirty="0"/>
          </a:p>
          <a:p>
            <a:pPr lvl="3"/>
            <a:r>
              <a:rPr lang="zh-CN" altLang="zh-CN" dirty="0"/>
              <a:t>为每个片段加上一个头部，头部包含了目的地址和源地址以及必要的控制信息。</a:t>
            </a:r>
            <a:endParaRPr lang="en-US" altLang="zh-CN" dirty="0"/>
          </a:p>
          <a:p>
            <a:pPr lvl="3"/>
            <a:r>
              <a:rPr lang="zh-CN" altLang="zh-CN" dirty="0"/>
              <a:t>由此形成的新的片段称为</a:t>
            </a:r>
            <a:r>
              <a:rPr lang="zh-CN" altLang="zh-CN" b="1" dirty="0">
                <a:solidFill>
                  <a:srgbClr val="C00000"/>
                </a:solidFill>
              </a:rPr>
              <a:t>分组</a:t>
            </a:r>
            <a:r>
              <a:rPr lang="zh-CN" altLang="zh-CN" dirty="0"/>
              <a:t>，或者</a:t>
            </a:r>
            <a:r>
              <a:rPr lang="zh-CN" altLang="zh-CN" b="1" dirty="0">
                <a:solidFill>
                  <a:srgbClr val="C00000"/>
                </a:solidFill>
              </a:rPr>
              <a:t>包</a:t>
            </a:r>
            <a:r>
              <a:rPr lang="zh-CN" altLang="zh-CN" dirty="0"/>
              <a:t>。</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32</a:t>
            </a:fld>
            <a:endParaRPr lang="zh-CN" altLang="en-US"/>
          </a:p>
        </p:txBody>
      </p:sp>
    </p:spTree>
    <p:extLst>
      <p:ext uri="{BB962C8B-B14F-4D97-AF65-F5344CB8AC3E}">
        <p14:creationId xmlns:p14="http://schemas.microsoft.com/office/powerpoint/2010/main" val="623404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4" name="页脚占位符 3"/>
          <p:cNvSpPr>
            <a:spLocks noGrp="1"/>
          </p:cNvSpPr>
          <p:nvPr>
            <p:ph type="ftr" sz="quarter" idx="11"/>
          </p:nvPr>
        </p:nvSpPr>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33</a:t>
            </a:fld>
            <a:endParaRPr lang="zh-CN" altLang="en-US"/>
          </a:p>
        </p:txBody>
      </p:sp>
      <p:sp>
        <p:nvSpPr>
          <p:cNvPr id="7" name="Rectangle 2"/>
          <p:cNvSpPr>
            <a:spLocks noChangeArrowheads="1"/>
          </p:cNvSpPr>
          <p:nvPr/>
        </p:nvSpPr>
        <p:spPr bwMode="auto">
          <a:xfrm>
            <a:off x="682538" y="37751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109284202"/>
              </p:ext>
            </p:extLst>
          </p:nvPr>
        </p:nvGraphicFramePr>
        <p:xfrm>
          <a:off x="839293" y="1715514"/>
          <a:ext cx="10946708" cy="3444353"/>
        </p:xfrm>
        <a:graphic>
          <a:graphicData uri="http://schemas.openxmlformats.org/presentationml/2006/ole">
            <mc:AlternateContent xmlns:mc="http://schemas.openxmlformats.org/markup-compatibility/2006">
              <mc:Choice xmlns:v="urn:schemas-microsoft-com:vml" Requires="v">
                <p:oleObj spid="_x0000_s9533" name="Visio" r:id="rId3" imgW="6762829" imgH="2124107" progId="Visio.Drawing.15">
                  <p:embed/>
                </p:oleObj>
              </mc:Choice>
              <mc:Fallback>
                <p:oleObj name="Visio" r:id="rId3" imgW="6762829" imgH="212410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93" y="1715514"/>
                        <a:ext cx="10946708" cy="3444353"/>
                      </a:xfrm>
                      <a:prstGeom prst="rect">
                        <a:avLst/>
                      </a:prstGeom>
                      <a:noFill/>
                    </p:spPr>
                  </p:pic>
                </p:oleObj>
              </mc:Fallback>
            </mc:AlternateContent>
          </a:graphicData>
        </a:graphic>
      </p:graphicFrame>
      <p:sp>
        <p:nvSpPr>
          <p:cNvPr id="9" name="矩形 8"/>
          <p:cNvSpPr/>
          <p:nvPr/>
        </p:nvSpPr>
        <p:spPr>
          <a:xfrm>
            <a:off x="4910200" y="5159867"/>
            <a:ext cx="3312125" cy="369332"/>
          </a:xfrm>
          <a:prstGeom prst="rect">
            <a:avLst/>
          </a:prstGeom>
        </p:spPr>
        <p:txBody>
          <a:bodyPr wrap="none">
            <a:spAutoFit/>
          </a:bodyPr>
          <a:lstStyle/>
          <a:p>
            <a:pPr algn="ctr">
              <a:spcAft>
                <a:spcPts val="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图</a:t>
            </a:r>
            <a:r>
              <a:rPr lang="en-US" altLang="zh-CN" kern="100" dirty="0">
                <a:latin typeface="Calibri" panose="020F0502020204030204" pitchFamily="34" charset="0"/>
                <a:ea typeface="宋体" panose="02010600030101010101" pitchFamily="2" charset="-122"/>
                <a:cs typeface="Times New Roman" panose="02020603050405020304" pitchFamily="18" charset="0"/>
              </a:rPr>
              <a:t>1-9 </a:t>
            </a:r>
            <a:r>
              <a:rPr lang="zh-CN" altLang="zh-CN" kern="100" dirty="0">
                <a:latin typeface="Calibri" panose="020F0502020204030204" pitchFamily="34" charset="0"/>
                <a:ea typeface="宋体" panose="02010600030101010101" pitchFamily="2" charset="-122"/>
                <a:cs typeface="Times New Roman" panose="02020603050405020304" pitchFamily="18" charset="0"/>
              </a:rPr>
              <a:t>将较长的报文划分成分组</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80260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p:txBody>
          <a:bodyPr/>
          <a:lstStyle/>
          <a:p>
            <a:r>
              <a:rPr lang="en-US" altLang="zh-CN" dirty="0"/>
              <a:t>1.4.2 Internet</a:t>
            </a:r>
            <a:r>
              <a:rPr lang="zh-CN" altLang="zh-CN" dirty="0"/>
              <a:t>的核心</a:t>
            </a:r>
            <a:endParaRPr lang="en-US" altLang="zh-CN" b="1" dirty="0">
              <a:solidFill>
                <a:srgbClr val="C00000"/>
              </a:solidFill>
            </a:endParaRPr>
          </a:p>
          <a:p>
            <a:pPr lvl="1"/>
            <a:r>
              <a:rPr lang="zh-CN" altLang="en-US" b="1" dirty="0">
                <a:solidFill>
                  <a:srgbClr val="C00000"/>
                </a:solidFill>
              </a:rPr>
              <a:t>分组交换</a:t>
            </a:r>
            <a:endParaRPr lang="en-US" altLang="zh-CN" b="1" dirty="0">
              <a:solidFill>
                <a:srgbClr val="C00000"/>
              </a:solidFill>
            </a:endParaRPr>
          </a:p>
          <a:p>
            <a:pPr lvl="2"/>
            <a:r>
              <a:rPr lang="zh-CN" altLang="zh-CN" dirty="0"/>
              <a:t>分组交换通常采用</a:t>
            </a:r>
            <a:r>
              <a:rPr lang="zh-CN" altLang="zh-CN" b="1" dirty="0">
                <a:solidFill>
                  <a:srgbClr val="C00000"/>
                </a:solidFill>
              </a:rPr>
              <a:t>存储转发</a:t>
            </a:r>
            <a:r>
              <a:rPr lang="zh-CN" altLang="zh-CN" dirty="0"/>
              <a:t>技术来传输各个分组，其基本思想</a:t>
            </a:r>
            <a:r>
              <a:rPr lang="zh-CN" altLang="en-US" dirty="0"/>
              <a:t>是：</a:t>
            </a:r>
            <a:endParaRPr lang="en-US" altLang="zh-CN" dirty="0"/>
          </a:p>
          <a:p>
            <a:pPr lvl="3"/>
            <a:r>
              <a:rPr lang="zh-CN" altLang="zh-CN" dirty="0"/>
              <a:t>每个分组均单独处理与传输</a:t>
            </a:r>
            <a:endParaRPr lang="en-US" altLang="zh-CN" dirty="0"/>
          </a:p>
          <a:p>
            <a:pPr lvl="3"/>
            <a:r>
              <a:rPr lang="zh-CN" altLang="zh-CN" dirty="0"/>
              <a:t>每当路由器收到一个分组，就先将该分组暂时存储到内存</a:t>
            </a:r>
            <a:endParaRPr lang="en-US" altLang="zh-CN" dirty="0"/>
          </a:p>
          <a:p>
            <a:pPr lvl="3"/>
            <a:r>
              <a:rPr lang="zh-CN" altLang="zh-CN" dirty="0"/>
              <a:t>然后提取分组的头部信息加以处理，根据头部中的目的地址找到合适的接口转发给相邻的下一个路由器。</a:t>
            </a:r>
            <a:endParaRPr lang="en-US" altLang="zh-CN" dirty="0"/>
          </a:p>
          <a:p>
            <a:pPr lvl="3"/>
            <a:r>
              <a:rPr lang="zh-CN" altLang="zh-CN" dirty="0"/>
              <a:t>这样一步一步地转发下去，直到把分组交付给最终的目的主机。</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34</a:t>
            </a:fld>
            <a:endParaRPr lang="zh-CN" altLang="en-US"/>
          </a:p>
        </p:txBody>
      </p:sp>
    </p:spTree>
    <p:extLst>
      <p:ext uri="{BB962C8B-B14F-4D97-AF65-F5344CB8AC3E}">
        <p14:creationId xmlns:p14="http://schemas.microsoft.com/office/powerpoint/2010/main" val="4049894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1.4.2 Internet</a:t>
            </a:r>
            <a:r>
              <a:rPr lang="zh-CN" altLang="zh-CN" dirty="0"/>
              <a:t>的核心</a:t>
            </a:r>
            <a:endParaRPr lang="en-US" altLang="zh-CN" b="1" dirty="0">
              <a:solidFill>
                <a:srgbClr val="C00000"/>
              </a:solidFill>
            </a:endParaRPr>
          </a:p>
          <a:p>
            <a:pPr lvl="1"/>
            <a:r>
              <a:rPr lang="zh-CN" altLang="en-US" dirty="0"/>
              <a:t>分组交换具有以下特点：</a:t>
            </a:r>
            <a:endParaRPr lang="en-US" altLang="zh-CN" dirty="0"/>
          </a:p>
          <a:p>
            <a:pPr lvl="2"/>
            <a:r>
              <a:rPr lang="zh-CN" altLang="zh-CN" dirty="0"/>
              <a:t>分组交换技术主要用于计算机网络</a:t>
            </a:r>
            <a:endParaRPr lang="en-US" altLang="zh-CN" dirty="0"/>
          </a:p>
          <a:p>
            <a:pPr lvl="2"/>
            <a:r>
              <a:rPr lang="zh-CN" altLang="zh-CN" dirty="0"/>
              <a:t>通信之前不需要建立连接，也不需要预先分配带宽资源。</a:t>
            </a:r>
            <a:r>
              <a:rPr lang="zh-CN" altLang="en-US" dirty="0"/>
              <a:t>而是动态分段分配资源。</a:t>
            </a:r>
            <a:endParaRPr lang="en-US" altLang="zh-CN" dirty="0"/>
          </a:p>
          <a:p>
            <a:pPr lvl="2"/>
            <a:r>
              <a:rPr lang="zh-CN" altLang="zh-CN" dirty="0"/>
              <a:t>由于每个分组单独传输，且每个分组的长度很小，</a:t>
            </a:r>
            <a:r>
              <a:rPr lang="zh-CN" altLang="en-US" dirty="0"/>
              <a:t>因此交换效率高</a:t>
            </a:r>
            <a:r>
              <a:rPr lang="zh-CN" altLang="zh-CN" dirty="0"/>
              <a:t>。</a:t>
            </a:r>
            <a:endParaRPr lang="en-US" altLang="zh-CN" dirty="0"/>
          </a:p>
          <a:p>
            <a:pPr lvl="2"/>
            <a:r>
              <a:rPr lang="zh-CN" altLang="zh-CN" dirty="0"/>
              <a:t>同一个报文的不同分组的传输路径可能不相同，到达目的地时与发送的先后顺序也可能不相同。</a:t>
            </a:r>
            <a:endParaRPr lang="en-US" altLang="zh-CN" dirty="0"/>
          </a:p>
          <a:p>
            <a:pPr lvl="1"/>
            <a:r>
              <a:rPr lang="zh-CN" altLang="zh-CN" dirty="0"/>
              <a:t>分组交换的主要缺点是分组在各路由器存储转发时需要被储存和排队，这将造成一定的时延，对实时通信有一定的影响。</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35</a:t>
            </a:fld>
            <a:endParaRPr lang="zh-CN" altLang="en-US"/>
          </a:p>
        </p:txBody>
      </p:sp>
    </p:spTree>
    <p:extLst>
      <p:ext uri="{BB962C8B-B14F-4D97-AF65-F5344CB8AC3E}">
        <p14:creationId xmlns:p14="http://schemas.microsoft.com/office/powerpoint/2010/main" val="4049062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b="1" dirty="0"/>
              <a:t>1.4 Internet</a:t>
            </a:r>
            <a:r>
              <a:rPr lang="zh-CN" altLang="zh-CN" b="1" dirty="0"/>
              <a:t>的组成</a:t>
            </a:r>
            <a:endParaRPr lang="zh-CN" altLang="en-US" dirty="0"/>
          </a:p>
        </p:txBody>
      </p:sp>
      <p:sp>
        <p:nvSpPr>
          <p:cNvPr id="4" name="页脚占位符 3"/>
          <p:cNvSpPr>
            <a:spLocks noGrp="1"/>
          </p:cNvSpPr>
          <p:nvPr>
            <p:ph type="ftr" sz="quarter" idx="11"/>
          </p:nvPr>
        </p:nvSpPr>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36</a:t>
            </a:fld>
            <a:endParaRPr lang="zh-CN" altLang="en-US"/>
          </a:p>
        </p:txBody>
      </p:sp>
      <p:sp>
        <p:nvSpPr>
          <p:cNvPr id="7" name="Rectangle 2"/>
          <p:cNvSpPr>
            <a:spLocks noChangeArrowheads="1"/>
          </p:cNvSpPr>
          <p:nvPr/>
        </p:nvSpPr>
        <p:spPr bwMode="auto">
          <a:xfrm>
            <a:off x="940526" y="17112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287937512"/>
              </p:ext>
            </p:extLst>
          </p:nvPr>
        </p:nvGraphicFramePr>
        <p:xfrm>
          <a:off x="1889759" y="1310870"/>
          <a:ext cx="8247017" cy="4140136"/>
        </p:xfrm>
        <a:graphic>
          <a:graphicData uri="http://schemas.openxmlformats.org/presentationml/2006/ole">
            <mc:AlternateContent xmlns:mc="http://schemas.openxmlformats.org/markup-compatibility/2006">
              <mc:Choice xmlns:v="urn:schemas-microsoft-com:vml" Requires="v">
                <p:oleObj spid="_x0000_s10545" name="Visio" r:id="rId3" imgW="6715049" imgH="3371740" progId="Visio.Drawing.15">
                  <p:embed/>
                </p:oleObj>
              </mc:Choice>
              <mc:Fallback>
                <p:oleObj name="Visio" r:id="rId3" imgW="6715049" imgH="337174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759" y="1310870"/>
                        <a:ext cx="8247017" cy="4140136"/>
                      </a:xfrm>
                      <a:prstGeom prst="rect">
                        <a:avLst/>
                      </a:prstGeom>
                      <a:noFill/>
                    </p:spPr>
                  </p:pic>
                </p:oleObj>
              </mc:Fallback>
            </mc:AlternateContent>
          </a:graphicData>
        </a:graphic>
      </p:graphicFrame>
      <p:sp>
        <p:nvSpPr>
          <p:cNvPr id="9" name="矩形 8"/>
          <p:cNvSpPr/>
          <p:nvPr/>
        </p:nvSpPr>
        <p:spPr>
          <a:xfrm>
            <a:off x="1341117" y="5744603"/>
            <a:ext cx="8795659" cy="830997"/>
          </a:xfrm>
          <a:prstGeom prst="rect">
            <a:avLst/>
          </a:prstGeom>
        </p:spPr>
        <p:txBody>
          <a:bodyPr wrap="square">
            <a:spAutoFit/>
          </a:bodyPr>
          <a:lstStyle/>
          <a:p>
            <a:pPr lvl="2"/>
            <a:r>
              <a:rPr lang="zh-CN" altLang="zh-CN" sz="2400" dirty="0"/>
              <a:t>同一个报文的</a:t>
            </a:r>
            <a:r>
              <a:rPr lang="en-US" altLang="zh-CN" sz="2400" dirty="0"/>
              <a:t>3</a:t>
            </a:r>
            <a:r>
              <a:rPr lang="zh-CN" altLang="en-US" sz="2400" dirty="0"/>
              <a:t>个</a:t>
            </a:r>
            <a:r>
              <a:rPr lang="zh-CN" altLang="zh-CN" sz="2400" dirty="0"/>
              <a:t>分组的传输路径</a:t>
            </a:r>
            <a:r>
              <a:rPr lang="zh-CN" altLang="en-US" sz="2400" dirty="0"/>
              <a:t>可以</a:t>
            </a:r>
            <a:r>
              <a:rPr lang="zh-CN" altLang="zh-CN" sz="2400" dirty="0"/>
              <a:t>不相同，到达目的地时与发送的先后顺序也</a:t>
            </a:r>
            <a:r>
              <a:rPr lang="zh-CN" altLang="en-US" sz="2400" dirty="0"/>
              <a:t>可以</a:t>
            </a:r>
            <a:r>
              <a:rPr lang="zh-CN" altLang="zh-CN" sz="2400" dirty="0"/>
              <a:t>不相同。</a:t>
            </a:r>
            <a:endParaRPr lang="zh-CN" altLang="en-US" sz="2400" dirty="0"/>
          </a:p>
        </p:txBody>
      </p:sp>
      <p:sp>
        <p:nvSpPr>
          <p:cNvPr id="10" name="矩形 9"/>
          <p:cNvSpPr/>
          <p:nvPr/>
        </p:nvSpPr>
        <p:spPr>
          <a:xfrm>
            <a:off x="5288010" y="5375271"/>
            <a:ext cx="2736647" cy="369332"/>
          </a:xfrm>
          <a:prstGeom prst="rect">
            <a:avLst/>
          </a:prstGeom>
        </p:spPr>
        <p:txBody>
          <a:bodyPr wrap="none">
            <a:spAutoFit/>
          </a:bodyPr>
          <a:lstStyle/>
          <a:p>
            <a:r>
              <a:rPr lang="zh-CN" altLang="zh-CN" dirty="0">
                <a:latin typeface="Calibri" panose="020F0502020204030204" pitchFamily="34" charset="0"/>
                <a:ea typeface="宋体" panose="02010600030101010101" pitchFamily="2" charset="-122"/>
                <a:cs typeface="Times New Roman" panose="02020603050405020304" pitchFamily="18" charset="0"/>
              </a:rPr>
              <a:t>图</a:t>
            </a:r>
            <a:r>
              <a:rPr lang="en-US" altLang="zh-CN" dirty="0">
                <a:latin typeface="Calibri" panose="020F0502020204030204" pitchFamily="34" charset="0"/>
                <a:ea typeface="宋体" panose="02010600030101010101" pitchFamily="2" charset="-122"/>
                <a:cs typeface="Times New Roman" panose="02020603050405020304" pitchFamily="18" charset="0"/>
              </a:rPr>
              <a:t>1-10 </a:t>
            </a:r>
            <a:r>
              <a:rPr lang="zh-CN" altLang="zh-CN" dirty="0">
                <a:latin typeface="Calibri" panose="020F0502020204030204" pitchFamily="34" charset="0"/>
                <a:ea typeface="宋体" panose="02010600030101010101" pitchFamily="2" charset="-122"/>
                <a:cs typeface="Times New Roman" panose="02020603050405020304" pitchFamily="18" charset="0"/>
              </a:rPr>
              <a:t>分组在网络中传输</a:t>
            </a:r>
            <a:endParaRPr lang="zh-CN" altLang="en-US" dirty="0"/>
          </a:p>
        </p:txBody>
      </p:sp>
    </p:spTree>
    <p:extLst>
      <p:ext uri="{BB962C8B-B14F-4D97-AF65-F5344CB8AC3E}">
        <p14:creationId xmlns:p14="http://schemas.microsoft.com/office/powerpoint/2010/main" val="1939554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1.5 Internet</a:t>
            </a:r>
            <a:r>
              <a:rPr lang="zh-CN" altLang="zh-CN" b="1" dirty="0"/>
              <a:t>的结构与管理</a:t>
            </a:r>
            <a:endParaRPr lang="zh-CN" altLang="en-US" dirty="0"/>
          </a:p>
        </p:txBody>
      </p:sp>
      <p:sp>
        <p:nvSpPr>
          <p:cNvPr id="3" name="内容占位符 2"/>
          <p:cNvSpPr>
            <a:spLocks noGrp="1"/>
          </p:cNvSpPr>
          <p:nvPr>
            <p:ph idx="1"/>
          </p:nvPr>
        </p:nvSpPr>
        <p:spPr>
          <a:xfrm>
            <a:off x="609599" y="1600201"/>
            <a:ext cx="11290663" cy="5153296"/>
          </a:xfrm>
        </p:spPr>
        <p:txBody>
          <a:bodyPr>
            <a:normAutofit fontScale="92500" lnSpcReduction="10000"/>
          </a:bodyPr>
          <a:lstStyle/>
          <a:p>
            <a:r>
              <a:rPr lang="en-US" altLang="zh-CN" dirty="0"/>
              <a:t>1.5.1 Internet</a:t>
            </a:r>
            <a:r>
              <a:rPr lang="zh-CN" altLang="zh-CN" dirty="0"/>
              <a:t>的结构</a:t>
            </a:r>
          </a:p>
          <a:p>
            <a:pPr lvl="1"/>
            <a:r>
              <a:rPr lang="zh-CN" altLang="zh-CN" dirty="0"/>
              <a:t>当前的</a:t>
            </a:r>
            <a:r>
              <a:rPr lang="en-US" altLang="zh-CN" dirty="0"/>
              <a:t>Internet</a:t>
            </a:r>
            <a:r>
              <a:rPr lang="zh-CN" altLang="zh-CN" dirty="0"/>
              <a:t>是一个多层次的</a:t>
            </a:r>
            <a:r>
              <a:rPr lang="en-US" altLang="zh-CN" dirty="0"/>
              <a:t>ISP</a:t>
            </a:r>
            <a:r>
              <a:rPr lang="zh-CN" altLang="zh-CN" dirty="0"/>
              <a:t>结构的互联网。</a:t>
            </a:r>
            <a:endParaRPr lang="en-US" altLang="zh-CN" dirty="0"/>
          </a:p>
          <a:p>
            <a:pPr lvl="1"/>
            <a:r>
              <a:rPr lang="en-US" altLang="zh-CN" dirty="0"/>
              <a:t>ISP</a:t>
            </a:r>
            <a:r>
              <a:rPr lang="zh-CN" altLang="zh-CN" dirty="0"/>
              <a:t>是为用户提供接入</a:t>
            </a:r>
            <a:r>
              <a:rPr lang="en-US" altLang="zh-CN" dirty="0"/>
              <a:t>Internet</a:t>
            </a:r>
            <a:r>
              <a:rPr lang="zh-CN" altLang="zh-CN" dirty="0"/>
              <a:t>服务的商业公司</a:t>
            </a:r>
            <a:r>
              <a:rPr lang="zh-CN" altLang="en-US" dirty="0"/>
              <a:t>。如</a:t>
            </a:r>
            <a:r>
              <a:rPr lang="zh-CN" altLang="zh-CN" dirty="0"/>
              <a:t>中国电信和中国移动等。</a:t>
            </a:r>
            <a:endParaRPr lang="en-US" altLang="zh-CN" dirty="0"/>
          </a:p>
          <a:p>
            <a:pPr lvl="1"/>
            <a:r>
              <a:rPr lang="zh-CN" altLang="zh-CN" dirty="0"/>
              <a:t>根据</a:t>
            </a:r>
            <a:r>
              <a:rPr lang="en-US" altLang="zh-CN" dirty="0"/>
              <a:t>ISP</a:t>
            </a:r>
            <a:r>
              <a:rPr lang="zh-CN" altLang="zh-CN" dirty="0"/>
              <a:t>提供服务的覆盖面积，可以将</a:t>
            </a:r>
            <a:r>
              <a:rPr lang="en-US" altLang="zh-CN" dirty="0"/>
              <a:t>ISP</a:t>
            </a:r>
            <a:r>
              <a:rPr lang="zh-CN" altLang="zh-CN" dirty="0"/>
              <a:t>分成主干</a:t>
            </a:r>
            <a:r>
              <a:rPr lang="en-US" altLang="zh-CN" dirty="0"/>
              <a:t>ISP</a:t>
            </a:r>
            <a:r>
              <a:rPr lang="zh-CN" altLang="zh-CN" dirty="0"/>
              <a:t>、地区</a:t>
            </a:r>
            <a:r>
              <a:rPr lang="en-US" altLang="zh-CN" dirty="0"/>
              <a:t>ISP</a:t>
            </a:r>
            <a:r>
              <a:rPr lang="zh-CN" altLang="zh-CN" dirty="0"/>
              <a:t>和本地</a:t>
            </a:r>
            <a:r>
              <a:rPr lang="en-US" altLang="zh-CN" dirty="0"/>
              <a:t>ISP</a:t>
            </a:r>
            <a:r>
              <a:rPr lang="zh-CN" altLang="zh-CN" dirty="0"/>
              <a:t>。</a:t>
            </a:r>
          </a:p>
          <a:p>
            <a:pPr lvl="2"/>
            <a:r>
              <a:rPr lang="zh-CN" altLang="zh-CN" b="1" dirty="0">
                <a:solidFill>
                  <a:srgbClr val="C00000"/>
                </a:solidFill>
              </a:rPr>
              <a:t>主干</a:t>
            </a:r>
            <a:r>
              <a:rPr lang="en-US" altLang="zh-CN" b="1" dirty="0">
                <a:solidFill>
                  <a:srgbClr val="C00000"/>
                </a:solidFill>
              </a:rPr>
              <a:t>ISP</a:t>
            </a:r>
            <a:r>
              <a:rPr lang="zh-CN" altLang="zh-CN" dirty="0"/>
              <a:t>：主干</a:t>
            </a:r>
            <a:r>
              <a:rPr lang="en-US" altLang="zh-CN" dirty="0"/>
              <a:t>ISP</a:t>
            </a:r>
            <a:r>
              <a:rPr lang="zh-CN" altLang="zh-CN" dirty="0"/>
              <a:t>服务面积最大，覆盖国际区域，提供</a:t>
            </a:r>
            <a:r>
              <a:rPr lang="en-US" altLang="zh-CN" dirty="0"/>
              <a:t>Internet</a:t>
            </a:r>
            <a:r>
              <a:rPr lang="zh-CN" altLang="zh-CN" dirty="0"/>
              <a:t>高速骨干网。</a:t>
            </a:r>
          </a:p>
          <a:p>
            <a:pPr lvl="2"/>
            <a:r>
              <a:rPr lang="zh-CN" altLang="zh-CN" b="1" dirty="0">
                <a:solidFill>
                  <a:srgbClr val="C00000"/>
                </a:solidFill>
              </a:rPr>
              <a:t>区域</a:t>
            </a:r>
            <a:r>
              <a:rPr lang="en-US" altLang="zh-CN" b="1" dirty="0">
                <a:solidFill>
                  <a:srgbClr val="C00000"/>
                </a:solidFill>
              </a:rPr>
              <a:t>ISP</a:t>
            </a:r>
            <a:r>
              <a:rPr lang="zh-CN" altLang="zh-CN" dirty="0"/>
              <a:t>：区域</a:t>
            </a:r>
            <a:r>
              <a:rPr lang="en-US" altLang="zh-CN" dirty="0"/>
              <a:t>ISP</a:t>
            </a:r>
            <a:r>
              <a:rPr lang="zh-CN" altLang="zh-CN" dirty="0"/>
              <a:t>服务面积覆盖一个地区或国家，中国电信、中国联通和中国移动就属于此列。区域</a:t>
            </a:r>
            <a:r>
              <a:rPr lang="en-US" altLang="zh-CN" dirty="0"/>
              <a:t>ISP</a:t>
            </a:r>
            <a:r>
              <a:rPr lang="zh-CN" altLang="zh-CN" dirty="0"/>
              <a:t>之间还可以通过</a:t>
            </a:r>
            <a:r>
              <a:rPr lang="en-US" altLang="zh-CN" b="1" dirty="0">
                <a:solidFill>
                  <a:srgbClr val="C00000"/>
                </a:solidFill>
              </a:rPr>
              <a:t>IXP</a:t>
            </a:r>
            <a:r>
              <a:rPr lang="zh-CN" altLang="zh-CN" dirty="0"/>
              <a:t>（</a:t>
            </a:r>
            <a:r>
              <a:rPr lang="en-US" altLang="zh-CN" dirty="0"/>
              <a:t>Internet </a:t>
            </a:r>
            <a:r>
              <a:rPr lang="en-US" altLang="zh-CN" dirty="0" err="1"/>
              <a:t>eXchange</a:t>
            </a:r>
            <a:r>
              <a:rPr lang="en-US" altLang="zh-CN" dirty="0"/>
              <a:t> Point</a:t>
            </a:r>
            <a:r>
              <a:rPr lang="zh-CN" altLang="zh-CN" dirty="0"/>
              <a:t>，互网络交换点）实现互连，</a:t>
            </a:r>
            <a:r>
              <a:rPr lang="en-US" altLang="zh-CN" dirty="0"/>
              <a:t>IXP</a:t>
            </a:r>
            <a:r>
              <a:rPr lang="zh-CN" altLang="zh-CN" dirty="0"/>
              <a:t>减轻了主干</a:t>
            </a:r>
            <a:r>
              <a:rPr lang="en-US" altLang="zh-CN" dirty="0"/>
              <a:t>ISP</a:t>
            </a:r>
            <a:r>
              <a:rPr lang="zh-CN" altLang="zh-CN" dirty="0"/>
              <a:t>的负担。</a:t>
            </a:r>
          </a:p>
          <a:p>
            <a:pPr lvl="2"/>
            <a:r>
              <a:rPr lang="zh-CN" altLang="zh-CN" b="1" dirty="0">
                <a:solidFill>
                  <a:srgbClr val="C00000"/>
                </a:solidFill>
              </a:rPr>
              <a:t>本地</a:t>
            </a:r>
            <a:r>
              <a:rPr lang="en-US" altLang="zh-CN" b="1" dirty="0">
                <a:solidFill>
                  <a:srgbClr val="C00000"/>
                </a:solidFill>
              </a:rPr>
              <a:t>ISP</a:t>
            </a:r>
            <a:r>
              <a:rPr lang="zh-CN" altLang="zh-CN" dirty="0"/>
              <a:t>：本地</a:t>
            </a:r>
            <a:r>
              <a:rPr lang="en-US" altLang="zh-CN" dirty="0"/>
              <a:t>ISP</a:t>
            </a:r>
            <a:r>
              <a:rPr lang="zh-CN" altLang="zh-CN" dirty="0"/>
              <a:t>可以连接到区域</a:t>
            </a:r>
            <a:r>
              <a:rPr lang="en-US" altLang="zh-CN" dirty="0"/>
              <a:t>ISP</a:t>
            </a:r>
            <a:r>
              <a:rPr lang="zh-CN" altLang="zh-CN" dirty="0"/>
              <a:t>上，也可以直接连接到主干</a:t>
            </a:r>
            <a:r>
              <a:rPr lang="en-US" altLang="zh-CN" dirty="0"/>
              <a:t>ISP</a:t>
            </a:r>
            <a:r>
              <a:rPr lang="zh-CN" altLang="zh-CN" dirty="0"/>
              <a:t>上，用户端包括个人计算机、一些小的企事业单位和学校等。</a:t>
            </a:r>
          </a:p>
          <a:p>
            <a:pPr lvl="3"/>
            <a:endParaRPr lang="zh-CN" altLang="zh-CN" dirty="0"/>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37</a:t>
            </a:fld>
            <a:endParaRPr lang="zh-CN" altLang="en-US"/>
          </a:p>
        </p:txBody>
      </p:sp>
    </p:spTree>
    <p:extLst>
      <p:ext uri="{BB962C8B-B14F-4D97-AF65-F5344CB8AC3E}">
        <p14:creationId xmlns:p14="http://schemas.microsoft.com/office/powerpoint/2010/main" val="1024586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b="1" dirty="0"/>
              <a:t>1.5 Internet</a:t>
            </a:r>
            <a:r>
              <a:rPr lang="zh-CN" altLang="zh-CN" b="1" dirty="0"/>
              <a:t>的结构与管理</a:t>
            </a:r>
            <a:endParaRPr lang="zh-CN" altLang="en-US" dirty="0"/>
          </a:p>
        </p:txBody>
      </p:sp>
      <p:sp>
        <p:nvSpPr>
          <p:cNvPr id="4" name="页脚占位符 3"/>
          <p:cNvSpPr>
            <a:spLocks noGrp="1"/>
          </p:cNvSpPr>
          <p:nvPr>
            <p:ph type="ftr" sz="quarter" idx="11"/>
          </p:nvPr>
        </p:nvSpPr>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38</a:t>
            </a:fld>
            <a:endParaRPr lang="zh-CN" altLang="en-US"/>
          </a:p>
        </p:txBody>
      </p:sp>
      <p:sp>
        <p:nvSpPr>
          <p:cNvPr id="7" name="Rectangle 2"/>
          <p:cNvSpPr>
            <a:spLocks noChangeArrowheads="1"/>
          </p:cNvSpPr>
          <p:nvPr/>
        </p:nvSpPr>
        <p:spPr bwMode="auto">
          <a:xfrm>
            <a:off x="1384663" y="1417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383478757"/>
              </p:ext>
            </p:extLst>
          </p:nvPr>
        </p:nvGraphicFramePr>
        <p:xfrm>
          <a:off x="1567543" y="1253431"/>
          <a:ext cx="9437825" cy="5239443"/>
        </p:xfrm>
        <a:graphic>
          <a:graphicData uri="http://schemas.openxmlformats.org/presentationml/2006/ole">
            <mc:AlternateContent xmlns:mc="http://schemas.openxmlformats.org/markup-compatibility/2006">
              <mc:Choice xmlns:v="urn:schemas-microsoft-com:vml" Requires="v">
                <p:oleObj spid="_x0000_s11555" name="Visio" r:id="rId3" imgW="6924793" imgH="3838455" progId="Visio.Drawing.15">
                  <p:embed/>
                </p:oleObj>
              </mc:Choice>
              <mc:Fallback>
                <p:oleObj name="Visio" r:id="rId3" imgW="6924793" imgH="383845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543" y="1253431"/>
                        <a:ext cx="9437825" cy="5239443"/>
                      </a:xfrm>
                      <a:prstGeom prst="rect">
                        <a:avLst/>
                      </a:prstGeom>
                      <a:noFill/>
                    </p:spPr>
                  </p:pic>
                </p:oleObj>
              </mc:Fallback>
            </mc:AlternateContent>
          </a:graphicData>
        </a:graphic>
      </p:graphicFrame>
      <p:sp>
        <p:nvSpPr>
          <p:cNvPr id="9" name="矩形 8"/>
          <p:cNvSpPr/>
          <p:nvPr/>
        </p:nvSpPr>
        <p:spPr>
          <a:xfrm>
            <a:off x="4884180" y="6359901"/>
            <a:ext cx="2804550" cy="369332"/>
          </a:xfrm>
          <a:prstGeom prst="rect">
            <a:avLst/>
          </a:prstGeom>
        </p:spPr>
        <p:txBody>
          <a:bodyPr wrap="none">
            <a:spAutoFit/>
          </a:bodyPr>
          <a:lstStyle/>
          <a:p>
            <a:r>
              <a:rPr lang="zh-CN" altLang="zh-CN" dirty="0">
                <a:latin typeface="Calibri" panose="020F0502020204030204" pitchFamily="34" charset="0"/>
                <a:ea typeface="宋体" panose="02010600030101010101" pitchFamily="2" charset="-122"/>
                <a:cs typeface="Times New Roman" panose="02020603050405020304" pitchFamily="18" charset="0"/>
              </a:rPr>
              <a:t>图</a:t>
            </a:r>
            <a:r>
              <a:rPr lang="en-US" altLang="zh-CN" dirty="0">
                <a:latin typeface="Calibri" panose="020F0502020204030204" pitchFamily="34" charset="0"/>
                <a:ea typeface="宋体" panose="02010600030101010101" pitchFamily="2" charset="-122"/>
                <a:cs typeface="Times New Roman" panose="02020603050405020304" pitchFamily="18" charset="0"/>
              </a:rPr>
              <a:t>1-11 Internet</a:t>
            </a:r>
            <a:r>
              <a:rPr lang="zh-CN" altLang="zh-CN" dirty="0">
                <a:latin typeface="Calibri" panose="020F0502020204030204" pitchFamily="34" charset="0"/>
                <a:ea typeface="宋体" panose="02010600030101010101" pitchFamily="2" charset="-122"/>
                <a:cs typeface="Times New Roman" panose="02020603050405020304" pitchFamily="18" charset="0"/>
              </a:rPr>
              <a:t>的层次结构</a:t>
            </a:r>
            <a:endParaRPr lang="zh-CN" altLang="en-US" dirty="0"/>
          </a:p>
        </p:txBody>
      </p:sp>
    </p:spTree>
    <p:extLst>
      <p:ext uri="{BB962C8B-B14F-4D97-AF65-F5344CB8AC3E}">
        <p14:creationId xmlns:p14="http://schemas.microsoft.com/office/powerpoint/2010/main" val="3661394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1.5 Internet</a:t>
            </a:r>
            <a:r>
              <a:rPr lang="zh-CN" altLang="zh-CN" b="1" dirty="0"/>
              <a:t>的结构与管理</a:t>
            </a:r>
            <a:endParaRPr lang="zh-CN" altLang="en-US" dirty="0"/>
          </a:p>
        </p:txBody>
      </p:sp>
      <p:sp>
        <p:nvSpPr>
          <p:cNvPr id="3" name="内容占位符 2"/>
          <p:cNvSpPr>
            <a:spLocks noGrp="1"/>
          </p:cNvSpPr>
          <p:nvPr>
            <p:ph idx="1"/>
          </p:nvPr>
        </p:nvSpPr>
        <p:spPr/>
        <p:txBody>
          <a:bodyPr>
            <a:normAutofit/>
          </a:bodyPr>
          <a:lstStyle/>
          <a:p>
            <a:r>
              <a:rPr lang="en-US" altLang="zh-CN" dirty="0"/>
              <a:t>1.5.2 Internet</a:t>
            </a:r>
            <a:r>
              <a:rPr lang="zh-CN" altLang="zh-CN" dirty="0"/>
              <a:t>的管理机构及标准化组织</a:t>
            </a:r>
          </a:p>
          <a:p>
            <a:pPr lvl="1"/>
            <a:r>
              <a:rPr lang="en-US" altLang="zh-CN" dirty="0"/>
              <a:t>1</a:t>
            </a:r>
            <a:r>
              <a:rPr lang="zh-CN" altLang="zh-CN" dirty="0"/>
              <a:t>、</a:t>
            </a:r>
            <a:r>
              <a:rPr lang="en-US" altLang="zh-CN" dirty="0"/>
              <a:t>Internet</a:t>
            </a:r>
            <a:r>
              <a:rPr lang="zh-CN" altLang="zh-CN" dirty="0"/>
              <a:t>协会</a:t>
            </a:r>
            <a:endParaRPr lang="en-US" altLang="zh-CN" dirty="0"/>
          </a:p>
          <a:p>
            <a:pPr lvl="2"/>
            <a:r>
              <a:rPr lang="en-US" altLang="zh-CN" b="1" dirty="0"/>
              <a:t>Internet</a:t>
            </a:r>
            <a:r>
              <a:rPr lang="zh-CN" altLang="zh-CN" b="1" dirty="0"/>
              <a:t>工程任务组</a:t>
            </a:r>
            <a:r>
              <a:rPr lang="zh-CN" altLang="en-US" b="1" dirty="0"/>
              <a:t>（</a:t>
            </a:r>
            <a:r>
              <a:rPr lang="en-US" altLang="zh-CN" b="1" dirty="0"/>
              <a:t>IETF</a:t>
            </a:r>
            <a:r>
              <a:rPr lang="zh-CN" altLang="en-US" b="1" dirty="0"/>
              <a:t>）：</a:t>
            </a:r>
            <a:r>
              <a:rPr lang="zh-CN" altLang="zh-CN" dirty="0"/>
              <a:t>主要是针对协议的开发和标准化。</a:t>
            </a:r>
            <a:endParaRPr lang="en-US" altLang="zh-CN" dirty="0"/>
          </a:p>
          <a:p>
            <a:pPr lvl="2"/>
            <a:r>
              <a:rPr lang="en-US" altLang="zh-CN" b="1" dirty="0"/>
              <a:t>Internet</a:t>
            </a:r>
            <a:r>
              <a:rPr lang="zh-CN" altLang="zh-CN" b="1" dirty="0"/>
              <a:t>研究任务组</a:t>
            </a:r>
            <a:r>
              <a:rPr lang="zh-CN" altLang="en-US" b="1" dirty="0"/>
              <a:t>（</a:t>
            </a:r>
            <a:r>
              <a:rPr lang="en-US" altLang="zh-CN" b="1" dirty="0"/>
              <a:t>IRTF</a:t>
            </a:r>
            <a:r>
              <a:rPr lang="zh-CN" altLang="en-US" b="1" dirty="0"/>
              <a:t>）：</a:t>
            </a:r>
            <a:r>
              <a:rPr lang="zh-CN" altLang="zh-CN" dirty="0"/>
              <a:t>对一些长期的互联网问题进行理论研究。</a:t>
            </a:r>
          </a:p>
          <a:p>
            <a:pPr lvl="1"/>
            <a:r>
              <a:rPr lang="en-US" altLang="zh-CN" b="1" dirty="0"/>
              <a:t>2</a:t>
            </a:r>
            <a:r>
              <a:rPr lang="zh-CN" altLang="zh-CN" b="1" dirty="0"/>
              <a:t>、</a:t>
            </a:r>
            <a:r>
              <a:rPr lang="en-US" altLang="zh-CN" b="1" dirty="0"/>
              <a:t>Internet</a:t>
            </a:r>
            <a:r>
              <a:rPr lang="zh-CN" altLang="zh-CN" b="1" dirty="0"/>
              <a:t>名字和编号分配组织</a:t>
            </a:r>
            <a:endParaRPr lang="en-US" altLang="zh-CN" b="1" dirty="0"/>
          </a:p>
          <a:p>
            <a:pPr lvl="2"/>
            <a:r>
              <a:rPr lang="zh-CN" altLang="zh-CN" dirty="0"/>
              <a:t>负责在全球范围内对互联网唯一标识符系统及其安全稳定的运营进行协调，包括</a:t>
            </a:r>
            <a:r>
              <a:rPr lang="en-US" altLang="zh-CN" dirty="0"/>
              <a:t>IP</a:t>
            </a:r>
            <a:r>
              <a:rPr lang="zh-CN" altLang="zh-CN" dirty="0"/>
              <a:t>地址的空间分配、协议标识符的指派、通用顶级域名、国家和地区顶级域名系统的管理，以及根服务器系统的管理。</a:t>
            </a:r>
          </a:p>
          <a:p>
            <a:pPr lvl="1"/>
            <a:endParaRPr lang="zh-CN" altLang="zh-CN" dirty="0"/>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39</a:t>
            </a:fld>
            <a:endParaRPr lang="zh-CN" altLang="en-US"/>
          </a:p>
        </p:txBody>
      </p:sp>
    </p:spTree>
    <p:extLst>
      <p:ext uri="{BB962C8B-B14F-4D97-AF65-F5344CB8AC3E}">
        <p14:creationId xmlns:p14="http://schemas.microsoft.com/office/powerpoint/2010/main" val="261951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本章内容</a:t>
            </a:r>
          </a:p>
        </p:txBody>
      </p:sp>
      <p:sp>
        <p:nvSpPr>
          <p:cNvPr id="3" name="内容占位符 2"/>
          <p:cNvSpPr>
            <a:spLocks noGrp="1"/>
          </p:cNvSpPr>
          <p:nvPr>
            <p:ph idx="1"/>
          </p:nvPr>
        </p:nvSpPr>
        <p:spPr>
          <a:xfrm>
            <a:off x="609600" y="1600201"/>
            <a:ext cx="10972800" cy="5121275"/>
          </a:xfrm>
        </p:spPr>
        <p:txBody>
          <a:bodyPr>
            <a:normAutofit fontScale="92500" lnSpcReduction="20000"/>
          </a:bodyPr>
          <a:lstStyle/>
          <a:p>
            <a:r>
              <a:rPr lang="en-US" altLang="zh-CN" dirty="0"/>
              <a:t>1.5 Internet</a:t>
            </a:r>
            <a:r>
              <a:rPr lang="zh-CN" altLang="en-US" dirty="0"/>
              <a:t>的结构与管理</a:t>
            </a:r>
            <a:endParaRPr lang="en-US" altLang="zh-CN" dirty="0"/>
          </a:p>
          <a:p>
            <a:pPr lvl="1"/>
            <a:r>
              <a:rPr lang="en-US" altLang="zh-CN" dirty="0"/>
              <a:t>1.5.1 Internet</a:t>
            </a:r>
            <a:r>
              <a:rPr lang="zh-CN" altLang="en-US" dirty="0"/>
              <a:t>的结构</a:t>
            </a:r>
            <a:endParaRPr lang="en-US" altLang="zh-CN" dirty="0"/>
          </a:p>
          <a:p>
            <a:pPr lvl="1"/>
            <a:r>
              <a:rPr lang="en-US" altLang="zh-CN" dirty="0"/>
              <a:t>1.5.2 Internet</a:t>
            </a:r>
            <a:r>
              <a:rPr lang="zh-CN" altLang="en-US" dirty="0"/>
              <a:t>的管理机构及标准化组织</a:t>
            </a:r>
            <a:endParaRPr lang="en-US" altLang="zh-CN" dirty="0"/>
          </a:p>
          <a:p>
            <a:pPr lvl="1"/>
            <a:r>
              <a:rPr lang="en-US" altLang="zh-CN" dirty="0"/>
              <a:t>1.5.3 Internet</a:t>
            </a:r>
            <a:r>
              <a:rPr lang="zh-CN" altLang="en-US" dirty="0"/>
              <a:t>的标准化</a:t>
            </a:r>
            <a:endParaRPr lang="en-US" altLang="zh-CN" dirty="0"/>
          </a:p>
          <a:p>
            <a:r>
              <a:rPr lang="en-US" altLang="zh-CN" dirty="0"/>
              <a:t>1.6 </a:t>
            </a:r>
            <a:r>
              <a:rPr lang="zh-CN" altLang="en-US" dirty="0"/>
              <a:t>计算机网络的性能指标</a:t>
            </a:r>
            <a:endParaRPr lang="en-US" altLang="zh-CN" dirty="0"/>
          </a:p>
          <a:p>
            <a:pPr lvl="1"/>
            <a:r>
              <a:rPr lang="en-US" altLang="zh-CN" dirty="0"/>
              <a:t>1.6.1 </a:t>
            </a:r>
            <a:r>
              <a:rPr lang="zh-CN" altLang="en-US" dirty="0"/>
              <a:t>数据传输速率</a:t>
            </a:r>
            <a:endParaRPr lang="en-US" altLang="zh-CN" dirty="0"/>
          </a:p>
          <a:p>
            <a:pPr lvl="1"/>
            <a:r>
              <a:rPr lang="en-US" altLang="zh-CN" dirty="0"/>
              <a:t>1.6.2 </a:t>
            </a:r>
            <a:r>
              <a:rPr lang="zh-CN" altLang="en-US" dirty="0"/>
              <a:t>带宽</a:t>
            </a:r>
            <a:endParaRPr lang="en-US" altLang="zh-CN" dirty="0"/>
          </a:p>
          <a:p>
            <a:pPr lvl="1"/>
            <a:r>
              <a:rPr lang="en-US" altLang="zh-CN" dirty="0"/>
              <a:t>1.6.3 </a:t>
            </a:r>
            <a:r>
              <a:rPr lang="zh-CN" altLang="en-US" dirty="0"/>
              <a:t>吞吐量</a:t>
            </a:r>
            <a:endParaRPr lang="en-US" altLang="zh-CN" dirty="0"/>
          </a:p>
          <a:p>
            <a:pPr lvl="1"/>
            <a:r>
              <a:rPr lang="en-US" altLang="zh-CN" dirty="0"/>
              <a:t>1.6.4 </a:t>
            </a:r>
            <a:r>
              <a:rPr lang="zh-CN" altLang="en-US" dirty="0"/>
              <a:t>时延</a:t>
            </a:r>
            <a:endParaRPr lang="en-US" altLang="zh-CN" dirty="0"/>
          </a:p>
          <a:p>
            <a:pPr lvl="1"/>
            <a:r>
              <a:rPr lang="en-US" altLang="zh-CN" dirty="0"/>
              <a:t>1.6.5 </a:t>
            </a:r>
            <a:r>
              <a:rPr lang="zh-CN" altLang="en-US" dirty="0"/>
              <a:t>时延带宽积</a:t>
            </a:r>
            <a:endParaRPr lang="en-US" altLang="zh-CN" dirty="0"/>
          </a:p>
          <a:p>
            <a:pPr lvl="1"/>
            <a:r>
              <a:rPr lang="en-US" altLang="zh-CN" dirty="0"/>
              <a:t>1.6.6 </a:t>
            </a:r>
            <a:r>
              <a:rPr lang="zh-CN" altLang="en-US" dirty="0"/>
              <a:t>误码率</a:t>
            </a:r>
            <a:endParaRPr lang="en-US" altLang="zh-CN" dirty="0"/>
          </a:p>
          <a:p>
            <a:pPr lvl="1"/>
            <a:r>
              <a:rPr lang="en-US" altLang="zh-CN" dirty="0"/>
              <a:t>1.6.7 </a:t>
            </a:r>
            <a:r>
              <a:rPr lang="zh-CN" altLang="en-US" dirty="0"/>
              <a:t>丢包率</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a:t>
            </a:fld>
            <a:endParaRPr lang="zh-CN" altLang="en-US"/>
          </a:p>
        </p:txBody>
      </p:sp>
    </p:spTree>
    <p:extLst>
      <p:ext uri="{BB962C8B-B14F-4D97-AF65-F5344CB8AC3E}">
        <p14:creationId xmlns:p14="http://schemas.microsoft.com/office/powerpoint/2010/main" val="2325866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1.5 Internet</a:t>
            </a:r>
            <a:r>
              <a:rPr lang="zh-CN" altLang="zh-CN" b="1" dirty="0"/>
              <a:t>的结构与管理</a:t>
            </a:r>
            <a:endParaRPr lang="zh-CN" altLang="en-US" dirty="0"/>
          </a:p>
        </p:txBody>
      </p:sp>
      <p:sp>
        <p:nvSpPr>
          <p:cNvPr id="3" name="内容占位符 2"/>
          <p:cNvSpPr>
            <a:spLocks noGrp="1"/>
          </p:cNvSpPr>
          <p:nvPr>
            <p:ph idx="1"/>
          </p:nvPr>
        </p:nvSpPr>
        <p:spPr/>
        <p:txBody>
          <a:bodyPr>
            <a:normAutofit/>
          </a:bodyPr>
          <a:lstStyle/>
          <a:p>
            <a:r>
              <a:rPr lang="en-US" altLang="zh-CN" dirty="0"/>
              <a:t>1.5.2 Internet</a:t>
            </a:r>
            <a:r>
              <a:rPr lang="zh-CN" altLang="zh-CN" dirty="0"/>
              <a:t>的管理机构及标准化组织</a:t>
            </a:r>
            <a:endParaRPr lang="en-US" altLang="zh-CN" dirty="0"/>
          </a:p>
          <a:p>
            <a:pPr lvl="1"/>
            <a:r>
              <a:rPr lang="en-US" altLang="zh-CN" dirty="0"/>
              <a:t>3</a:t>
            </a:r>
            <a:r>
              <a:rPr lang="zh-CN" altLang="zh-CN" dirty="0"/>
              <a:t>、国际互联网信息中心</a:t>
            </a:r>
            <a:r>
              <a:rPr lang="en-US" altLang="zh-CN" dirty="0" err="1"/>
              <a:t>InterNIC</a:t>
            </a:r>
            <a:endParaRPr lang="zh-CN" altLang="zh-CN" dirty="0"/>
          </a:p>
          <a:p>
            <a:pPr lvl="2"/>
            <a:r>
              <a:rPr lang="en-US" altLang="zh-CN" dirty="0" err="1"/>
              <a:t>InterNIC</a:t>
            </a:r>
            <a:r>
              <a:rPr lang="zh-CN" altLang="zh-CN" dirty="0"/>
              <a:t>是</a:t>
            </a:r>
            <a:r>
              <a:rPr lang="en-US" altLang="zh-CN" dirty="0"/>
              <a:t>ICANN</a:t>
            </a:r>
            <a:r>
              <a:rPr lang="zh-CN" altLang="zh-CN" dirty="0"/>
              <a:t>下的一个组织，通过提供用户援助，文件，</a:t>
            </a:r>
            <a:r>
              <a:rPr lang="en-US" altLang="zh-CN" dirty="0" err="1"/>
              <a:t>Whois</a:t>
            </a:r>
            <a:r>
              <a:rPr lang="zh-CN" altLang="zh-CN" dirty="0"/>
              <a:t>，</a:t>
            </a:r>
            <a:r>
              <a:rPr lang="en-US" altLang="zh-CN" dirty="0"/>
              <a:t>Internet</a:t>
            </a:r>
            <a:r>
              <a:rPr lang="zh-CN" altLang="zh-CN" dirty="0"/>
              <a:t>域名和其它服务来为</a:t>
            </a:r>
            <a:r>
              <a:rPr lang="en-US" altLang="zh-CN" dirty="0"/>
              <a:t>Internet</a:t>
            </a:r>
            <a:r>
              <a:rPr lang="zh-CN" altLang="zh-CN" dirty="0"/>
              <a:t>团体服务。</a:t>
            </a:r>
          </a:p>
          <a:p>
            <a:pPr lvl="1"/>
            <a:r>
              <a:rPr lang="en-US" altLang="zh-CN" dirty="0"/>
              <a:t>4</a:t>
            </a:r>
            <a:r>
              <a:rPr lang="zh-CN" altLang="zh-CN" dirty="0"/>
              <a:t>、中国互联网络信息中心</a:t>
            </a:r>
            <a:r>
              <a:rPr lang="en-US" altLang="zh-CN" dirty="0"/>
              <a:t>CNNIC</a:t>
            </a:r>
            <a:endParaRPr lang="zh-CN" altLang="zh-CN" dirty="0"/>
          </a:p>
          <a:p>
            <a:pPr lvl="2"/>
            <a:r>
              <a:rPr lang="en-US" altLang="zh-CN" dirty="0"/>
              <a:t>CNNIC</a:t>
            </a:r>
            <a:r>
              <a:rPr lang="zh-CN" altLang="zh-CN" dirty="0"/>
              <a:t>是非赢利的</a:t>
            </a:r>
            <a:r>
              <a:rPr lang="en-US" altLang="zh-CN" dirty="0"/>
              <a:t>Internet</a:t>
            </a:r>
            <a:r>
              <a:rPr lang="zh-CN" altLang="zh-CN" dirty="0"/>
              <a:t>管理与服务机构，行使中国国家</a:t>
            </a:r>
            <a:r>
              <a:rPr lang="en-US" altLang="zh-CN" dirty="0"/>
              <a:t>Internet</a:t>
            </a:r>
            <a:r>
              <a:rPr lang="zh-CN" altLang="zh-CN" dirty="0"/>
              <a:t>信息中心的职责。在业务上接受信息产业部领导，在行政上接受中国科学院领导。</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40</a:t>
            </a:fld>
            <a:endParaRPr lang="zh-CN" altLang="en-US"/>
          </a:p>
        </p:txBody>
      </p:sp>
    </p:spTree>
    <p:extLst>
      <p:ext uri="{BB962C8B-B14F-4D97-AF65-F5344CB8AC3E}">
        <p14:creationId xmlns:p14="http://schemas.microsoft.com/office/powerpoint/2010/main" val="1381609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1.5 Internet</a:t>
            </a:r>
            <a:r>
              <a:rPr lang="zh-CN" altLang="zh-CN" b="1" dirty="0"/>
              <a:t>的结构与管理</a:t>
            </a:r>
            <a:endParaRPr lang="zh-CN" altLang="en-US" dirty="0"/>
          </a:p>
        </p:txBody>
      </p:sp>
      <p:sp>
        <p:nvSpPr>
          <p:cNvPr id="3" name="内容占位符 2"/>
          <p:cNvSpPr>
            <a:spLocks noGrp="1"/>
          </p:cNvSpPr>
          <p:nvPr>
            <p:ph idx="1"/>
          </p:nvPr>
        </p:nvSpPr>
        <p:spPr>
          <a:xfrm>
            <a:off x="609600" y="1600201"/>
            <a:ext cx="11303726" cy="5140233"/>
          </a:xfrm>
        </p:spPr>
        <p:txBody>
          <a:bodyPr>
            <a:normAutofit lnSpcReduction="10000"/>
          </a:bodyPr>
          <a:lstStyle/>
          <a:p>
            <a:r>
              <a:rPr lang="en-US" altLang="zh-CN" dirty="0"/>
              <a:t>1.5.2 Internet</a:t>
            </a:r>
            <a:r>
              <a:rPr lang="zh-CN" altLang="zh-CN" dirty="0"/>
              <a:t>的管理机构及标准化组织</a:t>
            </a:r>
            <a:endParaRPr lang="en-US" altLang="zh-CN" dirty="0"/>
          </a:p>
          <a:p>
            <a:pPr lvl="1"/>
            <a:r>
              <a:rPr lang="en-US" altLang="zh-CN" dirty="0"/>
              <a:t>5</a:t>
            </a:r>
            <a:r>
              <a:rPr lang="zh-CN" altLang="zh-CN" dirty="0"/>
              <a:t>、国际电信联盟</a:t>
            </a:r>
            <a:r>
              <a:rPr lang="en-US" altLang="zh-CN" dirty="0"/>
              <a:t>ITU</a:t>
            </a:r>
            <a:endParaRPr lang="zh-CN" altLang="zh-CN" dirty="0"/>
          </a:p>
          <a:p>
            <a:pPr lvl="2"/>
            <a:r>
              <a:rPr lang="en-US" altLang="zh-CN" dirty="0"/>
              <a:t>ITU</a:t>
            </a:r>
            <a:r>
              <a:rPr lang="zh-CN" altLang="zh-CN" dirty="0"/>
              <a:t>简称“国际电联”或“电联”。主管信息通信技术事务，负责分配和管理全球无线电频谱与卫星轨道资源，制定全球电信标准</a:t>
            </a:r>
            <a:r>
              <a:rPr lang="zh-CN" altLang="en-US" dirty="0"/>
              <a:t>等工作</a:t>
            </a:r>
            <a:r>
              <a:rPr lang="zh-CN" altLang="zh-CN" dirty="0"/>
              <a:t>。</a:t>
            </a:r>
            <a:endParaRPr lang="en-US" altLang="zh-CN" dirty="0"/>
          </a:p>
          <a:p>
            <a:pPr lvl="2"/>
            <a:r>
              <a:rPr lang="en-US" altLang="zh-CN" dirty="0"/>
              <a:t>ITU</a:t>
            </a:r>
            <a:r>
              <a:rPr lang="zh-CN" altLang="zh-CN" dirty="0"/>
              <a:t>的组织结构主要分为电信标准化部门</a:t>
            </a:r>
            <a:r>
              <a:rPr lang="en-US" altLang="zh-CN" dirty="0"/>
              <a:t>ITU-T</a:t>
            </a:r>
            <a:r>
              <a:rPr lang="zh-CN" altLang="zh-CN" dirty="0"/>
              <a:t>、无线电通信部门</a:t>
            </a:r>
            <a:r>
              <a:rPr lang="en-US" altLang="zh-CN" dirty="0"/>
              <a:t>ITU-R</a:t>
            </a:r>
            <a:r>
              <a:rPr lang="zh-CN" altLang="zh-CN" dirty="0"/>
              <a:t>和电信发展部门</a:t>
            </a:r>
            <a:r>
              <a:rPr lang="en-US" altLang="zh-CN" dirty="0"/>
              <a:t>ITU-D</a:t>
            </a:r>
            <a:r>
              <a:rPr lang="zh-CN" altLang="zh-CN" dirty="0"/>
              <a:t>。</a:t>
            </a:r>
            <a:endParaRPr lang="en-US" altLang="zh-CN" dirty="0"/>
          </a:p>
          <a:p>
            <a:pPr lvl="1"/>
            <a:r>
              <a:rPr lang="en-US" altLang="zh-CN" dirty="0"/>
              <a:t>6</a:t>
            </a:r>
            <a:r>
              <a:rPr lang="zh-CN" altLang="zh-CN" dirty="0"/>
              <a:t>、电气和电子工程师协会</a:t>
            </a:r>
            <a:r>
              <a:rPr lang="en-US" altLang="zh-CN" dirty="0"/>
              <a:t>IEEE</a:t>
            </a:r>
            <a:endParaRPr lang="zh-CN" altLang="zh-CN" dirty="0"/>
          </a:p>
          <a:p>
            <a:pPr lvl="2"/>
            <a:r>
              <a:rPr lang="en-US" altLang="zh-CN" dirty="0"/>
              <a:t>IEEE</a:t>
            </a:r>
            <a:r>
              <a:rPr lang="zh-CN" altLang="zh-CN" dirty="0"/>
              <a:t>是一个国际性的电子技术与信息科学工程师的协会，是目前全球最大的非赢利专业技术学会。</a:t>
            </a:r>
            <a:r>
              <a:rPr lang="en-US" altLang="zh-CN" dirty="0"/>
              <a:t>IEEE</a:t>
            </a:r>
            <a:r>
              <a:rPr lang="zh-CN" altLang="zh-CN" dirty="0"/>
              <a:t>专门设有</a:t>
            </a:r>
            <a:r>
              <a:rPr lang="en-US" altLang="zh-CN" dirty="0"/>
              <a:t>IEEE</a:t>
            </a:r>
            <a:r>
              <a:rPr lang="zh-CN" altLang="zh-CN" dirty="0"/>
              <a:t>标准协会负责标准化工作。</a:t>
            </a:r>
            <a:endParaRPr lang="en-US" altLang="zh-CN" dirty="0"/>
          </a:p>
          <a:p>
            <a:pPr lvl="2"/>
            <a:r>
              <a:rPr lang="en-US" altLang="zh-CN" dirty="0"/>
              <a:t>IEEE</a:t>
            </a:r>
            <a:r>
              <a:rPr lang="zh-CN" altLang="zh-CN" dirty="0"/>
              <a:t>的标准制定内容包括电气与电子设备、试验方法、原器件、符号、定义以及测试方法等多个领域。</a:t>
            </a:r>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41</a:t>
            </a:fld>
            <a:endParaRPr lang="zh-CN" altLang="en-US"/>
          </a:p>
        </p:txBody>
      </p:sp>
    </p:spTree>
    <p:extLst>
      <p:ext uri="{BB962C8B-B14F-4D97-AF65-F5344CB8AC3E}">
        <p14:creationId xmlns:p14="http://schemas.microsoft.com/office/powerpoint/2010/main" val="4247947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1.5 Internet</a:t>
            </a:r>
            <a:r>
              <a:rPr lang="zh-CN" altLang="zh-CN" b="1" dirty="0"/>
              <a:t>的结构与管理</a:t>
            </a:r>
            <a:endParaRPr lang="zh-CN" altLang="en-US" dirty="0"/>
          </a:p>
        </p:txBody>
      </p:sp>
      <p:sp>
        <p:nvSpPr>
          <p:cNvPr id="3" name="内容占位符 2"/>
          <p:cNvSpPr>
            <a:spLocks noGrp="1"/>
          </p:cNvSpPr>
          <p:nvPr>
            <p:ph idx="1"/>
          </p:nvPr>
        </p:nvSpPr>
        <p:spPr/>
        <p:txBody>
          <a:bodyPr>
            <a:normAutofit/>
          </a:bodyPr>
          <a:lstStyle/>
          <a:p>
            <a:r>
              <a:rPr lang="en-US" altLang="zh-CN" b="1" dirty="0"/>
              <a:t>1.5.3 Internet</a:t>
            </a:r>
            <a:r>
              <a:rPr lang="zh-CN" altLang="zh-CN" b="1" dirty="0"/>
              <a:t>的标准化</a:t>
            </a:r>
            <a:endParaRPr lang="en-US" altLang="zh-CN" dirty="0"/>
          </a:p>
          <a:p>
            <a:pPr lvl="1"/>
            <a:r>
              <a:rPr lang="en-US" altLang="zh-CN" dirty="0"/>
              <a:t>Internet</a:t>
            </a:r>
            <a:r>
              <a:rPr lang="zh-CN" altLang="zh-CN" dirty="0"/>
              <a:t>标准是开放的标准，所有</a:t>
            </a:r>
            <a:r>
              <a:rPr lang="en-US" altLang="zh-CN" dirty="0"/>
              <a:t>Internet</a:t>
            </a:r>
            <a:r>
              <a:rPr lang="zh-CN" altLang="zh-CN" dirty="0"/>
              <a:t>标准都以</a:t>
            </a:r>
            <a:r>
              <a:rPr lang="en-US" altLang="zh-CN" dirty="0"/>
              <a:t>RFC</a:t>
            </a:r>
            <a:r>
              <a:rPr lang="zh-CN" altLang="zh-CN" dirty="0"/>
              <a:t>的形式在互联网上发表，并可免费下载。</a:t>
            </a:r>
            <a:endParaRPr lang="en-US" altLang="zh-CN" dirty="0"/>
          </a:p>
          <a:p>
            <a:pPr lvl="1"/>
            <a:r>
              <a:rPr lang="zh-CN" altLang="zh-CN" dirty="0"/>
              <a:t>但并不是所有的</a:t>
            </a:r>
            <a:r>
              <a:rPr lang="en-US" altLang="zh-CN" dirty="0"/>
              <a:t>RFC</a:t>
            </a:r>
            <a:r>
              <a:rPr lang="zh-CN" altLang="zh-CN" dirty="0"/>
              <a:t>文档都是</a:t>
            </a:r>
            <a:r>
              <a:rPr lang="en-US" altLang="zh-CN" dirty="0"/>
              <a:t>Internet</a:t>
            </a:r>
            <a:r>
              <a:rPr lang="zh-CN" altLang="zh-CN" dirty="0"/>
              <a:t>标准。</a:t>
            </a:r>
            <a:endParaRPr lang="en-US" altLang="zh-CN" dirty="0"/>
          </a:p>
          <a:p>
            <a:pPr lvl="1"/>
            <a:r>
              <a:rPr lang="en-US" altLang="zh-CN" dirty="0"/>
              <a:t>Internet</a:t>
            </a:r>
            <a:r>
              <a:rPr lang="zh-CN" altLang="zh-CN" dirty="0"/>
              <a:t>标准按发表时间先后顺序进行编号，如</a:t>
            </a:r>
            <a:r>
              <a:rPr lang="en-US" altLang="zh-CN" dirty="0"/>
              <a:t>RFC 1009</a:t>
            </a:r>
            <a:r>
              <a:rPr lang="zh-CN" altLang="zh-CN" dirty="0"/>
              <a:t>。</a:t>
            </a:r>
            <a:endParaRPr lang="en-US" altLang="zh-CN" dirty="0"/>
          </a:p>
          <a:p>
            <a:pPr lvl="1"/>
            <a:r>
              <a:rPr lang="zh-CN" altLang="zh-CN" dirty="0"/>
              <a:t>一个</a:t>
            </a:r>
            <a:r>
              <a:rPr lang="en-US" altLang="zh-CN" dirty="0"/>
              <a:t>RFC</a:t>
            </a:r>
            <a:r>
              <a:rPr lang="zh-CN" altLang="zh-CN" dirty="0"/>
              <a:t>文档更新后都会使用一个新的编号，并在文档中指出原来旧编号的</a:t>
            </a:r>
            <a:r>
              <a:rPr lang="en-US" altLang="zh-CN" dirty="0"/>
              <a:t>RFC</a:t>
            </a:r>
            <a:r>
              <a:rPr lang="zh-CN" altLang="zh-CN" dirty="0"/>
              <a:t>文档已陈旧。</a:t>
            </a:r>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42</a:t>
            </a:fld>
            <a:endParaRPr lang="zh-CN" altLang="en-US"/>
          </a:p>
        </p:txBody>
      </p:sp>
    </p:spTree>
    <p:extLst>
      <p:ext uri="{BB962C8B-B14F-4D97-AF65-F5344CB8AC3E}">
        <p14:creationId xmlns:p14="http://schemas.microsoft.com/office/powerpoint/2010/main" val="374173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1.5 Internet</a:t>
            </a:r>
            <a:r>
              <a:rPr lang="zh-CN" altLang="zh-CN" b="1" dirty="0"/>
              <a:t>的结构与管理</a:t>
            </a:r>
            <a:endParaRPr lang="zh-CN" altLang="en-US" dirty="0"/>
          </a:p>
        </p:txBody>
      </p:sp>
      <p:sp>
        <p:nvSpPr>
          <p:cNvPr id="3" name="内容占位符 2"/>
          <p:cNvSpPr>
            <a:spLocks noGrp="1"/>
          </p:cNvSpPr>
          <p:nvPr>
            <p:ph idx="1"/>
          </p:nvPr>
        </p:nvSpPr>
        <p:spPr/>
        <p:txBody>
          <a:bodyPr>
            <a:normAutofit/>
          </a:bodyPr>
          <a:lstStyle/>
          <a:p>
            <a:r>
              <a:rPr lang="en-US" altLang="zh-CN" b="1" dirty="0"/>
              <a:t>1.5.3 Internet</a:t>
            </a:r>
            <a:r>
              <a:rPr lang="zh-CN" altLang="zh-CN" b="1" dirty="0"/>
              <a:t>的标准化</a:t>
            </a:r>
            <a:endParaRPr lang="en-US" altLang="zh-CN" dirty="0"/>
          </a:p>
          <a:p>
            <a:pPr lvl="1"/>
            <a:r>
              <a:rPr lang="zh-CN" altLang="zh-CN" dirty="0"/>
              <a:t>要成为</a:t>
            </a:r>
            <a:r>
              <a:rPr lang="en-US" altLang="zh-CN" dirty="0"/>
              <a:t>Internet</a:t>
            </a:r>
            <a:r>
              <a:rPr lang="zh-CN" altLang="zh-CN" dirty="0"/>
              <a:t>的正式标准要经过以下三个阶段：</a:t>
            </a:r>
          </a:p>
          <a:p>
            <a:pPr lvl="2"/>
            <a:r>
              <a:rPr lang="en-US" altLang="zh-CN" b="1" dirty="0">
                <a:solidFill>
                  <a:srgbClr val="C00000"/>
                </a:solidFill>
              </a:rPr>
              <a:t>Internet</a:t>
            </a:r>
            <a:r>
              <a:rPr lang="zh-CN" altLang="zh-CN" b="1" dirty="0">
                <a:solidFill>
                  <a:srgbClr val="C00000"/>
                </a:solidFill>
              </a:rPr>
              <a:t>草案</a:t>
            </a:r>
            <a:r>
              <a:rPr lang="zh-CN" altLang="zh-CN" dirty="0"/>
              <a:t>：一种新的技术或改进的想法经实际测试运行后，可以请求成为</a:t>
            </a:r>
            <a:r>
              <a:rPr lang="en-US" altLang="zh-CN" dirty="0"/>
              <a:t>Internet</a:t>
            </a:r>
            <a:r>
              <a:rPr lang="zh-CN" altLang="zh-CN" dirty="0"/>
              <a:t>草案，但此时还不能称为</a:t>
            </a:r>
            <a:r>
              <a:rPr lang="en-US" altLang="zh-CN" dirty="0"/>
              <a:t>RFC</a:t>
            </a:r>
            <a:r>
              <a:rPr lang="zh-CN" altLang="zh-CN" dirty="0"/>
              <a:t>文档。</a:t>
            </a:r>
          </a:p>
          <a:p>
            <a:pPr lvl="2"/>
            <a:r>
              <a:rPr lang="zh-CN" altLang="zh-CN" b="1" dirty="0">
                <a:solidFill>
                  <a:srgbClr val="C00000"/>
                </a:solidFill>
              </a:rPr>
              <a:t>建议标准</a:t>
            </a:r>
            <a:r>
              <a:rPr lang="en-US" altLang="zh-CN" dirty="0"/>
              <a:t>: Internet</a:t>
            </a:r>
            <a:r>
              <a:rPr lang="zh-CN" altLang="zh-CN" dirty="0"/>
              <a:t>草案经评论和反馈并得到多数支持，就可以成为建议标准，此时就可以称为</a:t>
            </a:r>
            <a:r>
              <a:rPr lang="en-US" altLang="zh-CN" dirty="0"/>
              <a:t>RFC</a:t>
            </a:r>
            <a:r>
              <a:rPr lang="zh-CN" altLang="zh-CN" dirty="0"/>
              <a:t>文档，并赋予了一个编号。</a:t>
            </a:r>
          </a:p>
          <a:p>
            <a:pPr lvl="2"/>
            <a:r>
              <a:rPr lang="en-US" altLang="zh-CN" b="1" dirty="0">
                <a:solidFill>
                  <a:srgbClr val="C00000"/>
                </a:solidFill>
              </a:rPr>
              <a:t>Internet</a:t>
            </a:r>
            <a:r>
              <a:rPr lang="zh-CN" altLang="zh-CN" b="1" dirty="0">
                <a:solidFill>
                  <a:srgbClr val="C00000"/>
                </a:solidFill>
              </a:rPr>
              <a:t>标准</a:t>
            </a:r>
            <a:r>
              <a:rPr lang="en-US" altLang="zh-CN" dirty="0"/>
              <a:t>:</a:t>
            </a:r>
            <a:r>
              <a:rPr lang="zh-CN" altLang="zh-CN" dirty="0"/>
              <a:t>随着建议标准的成熟，就可以提升为正式标准。</a:t>
            </a:r>
          </a:p>
          <a:p>
            <a:pPr lvl="1"/>
            <a:r>
              <a:rPr lang="zh-CN" altLang="zh-CN" dirty="0"/>
              <a:t>也有许多</a:t>
            </a:r>
            <a:r>
              <a:rPr lang="en-US" altLang="zh-CN" dirty="0"/>
              <a:t>RFC</a:t>
            </a:r>
            <a:r>
              <a:rPr lang="zh-CN" altLang="zh-CN" dirty="0"/>
              <a:t>文档在没有成为</a:t>
            </a:r>
            <a:r>
              <a:rPr lang="en-US" altLang="zh-CN" dirty="0"/>
              <a:t>Internet</a:t>
            </a:r>
            <a:r>
              <a:rPr lang="zh-CN" altLang="zh-CN" dirty="0"/>
              <a:t>标准时就已经有产品实现并得以广泛应用。</a:t>
            </a:r>
            <a:endParaRPr lang="zh-CN" altLang="en-US" dirty="0"/>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43</a:t>
            </a:fld>
            <a:endParaRPr lang="zh-CN" altLang="en-US"/>
          </a:p>
        </p:txBody>
      </p:sp>
    </p:spTree>
    <p:extLst>
      <p:ext uri="{BB962C8B-B14F-4D97-AF65-F5344CB8AC3E}">
        <p14:creationId xmlns:p14="http://schemas.microsoft.com/office/powerpoint/2010/main" val="2758351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1.6 </a:t>
            </a:r>
            <a:r>
              <a:rPr lang="zh-CN" altLang="zh-CN" b="1" dirty="0"/>
              <a:t>计算机网络的性能指标</a:t>
            </a:r>
            <a:endParaRPr lang="zh-CN" altLang="en-US" dirty="0"/>
          </a:p>
        </p:txBody>
      </p:sp>
      <p:sp>
        <p:nvSpPr>
          <p:cNvPr id="3" name="内容占位符 2"/>
          <p:cNvSpPr>
            <a:spLocks noGrp="1"/>
          </p:cNvSpPr>
          <p:nvPr>
            <p:ph idx="1"/>
          </p:nvPr>
        </p:nvSpPr>
        <p:spPr/>
        <p:txBody>
          <a:bodyPr>
            <a:normAutofit/>
          </a:bodyPr>
          <a:lstStyle/>
          <a:p>
            <a:r>
              <a:rPr lang="en-US" altLang="zh-CN" b="1" dirty="0"/>
              <a:t>1.6.1 </a:t>
            </a:r>
            <a:r>
              <a:rPr lang="zh-CN" altLang="zh-CN" b="1" dirty="0"/>
              <a:t>数据传输速率</a:t>
            </a:r>
          </a:p>
          <a:p>
            <a:pPr lvl="1"/>
            <a:r>
              <a:rPr lang="zh-CN" altLang="zh-CN" dirty="0"/>
              <a:t>数据传输速率是计算机网络中最重要的一个性能指标，简称为</a:t>
            </a:r>
            <a:r>
              <a:rPr lang="zh-CN" altLang="zh-CN" b="1" dirty="0">
                <a:solidFill>
                  <a:srgbClr val="C00000"/>
                </a:solidFill>
              </a:rPr>
              <a:t>数据率</a:t>
            </a:r>
            <a:r>
              <a:rPr lang="zh-CN" altLang="zh-CN" dirty="0"/>
              <a:t>或者</a:t>
            </a:r>
            <a:r>
              <a:rPr lang="zh-CN" altLang="zh-CN" b="1" dirty="0">
                <a:solidFill>
                  <a:srgbClr val="C00000"/>
                </a:solidFill>
              </a:rPr>
              <a:t>比特率</a:t>
            </a:r>
            <a:r>
              <a:rPr lang="zh-CN" altLang="zh-CN" dirty="0"/>
              <a:t>，也就是我们常说的网速。是指</a:t>
            </a:r>
            <a:r>
              <a:rPr lang="zh-CN" altLang="zh-CN" b="1" dirty="0"/>
              <a:t>每秒传输二进制数据的位数</a:t>
            </a:r>
            <a:r>
              <a:rPr lang="zh-CN" altLang="zh-CN" dirty="0"/>
              <a:t>，单位为</a:t>
            </a:r>
            <a:r>
              <a:rPr lang="en-US" altLang="zh-CN" dirty="0"/>
              <a:t>bit/s</a:t>
            </a:r>
            <a:r>
              <a:rPr lang="zh-CN" altLang="zh-CN" dirty="0"/>
              <a:t>，也常写成</a:t>
            </a:r>
            <a:r>
              <a:rPr lang="en-US" altLang="zh-CN" dirty="0"/>
              <a:t>bps</a:t>
            </a:r>
            <a:r>
              <a:rPr lang="zh-CN" altLang="zh-CN" dirty="0"/>
              <a:t>。</a:t>
            </a:r>
          </a:p>
          <a:p>
            <a:pPr lvl="1"/>
            <a:r>
              <a:rPr lang="zh-CN" altLang="zh-CN" dirty="0"/>
              <a:t>由于现在计算机网络的传输速率比较大，通常采用更大的单位来表示，如</a:t>
            </a:r>
            <a:r>
              <a:rPr lang="en-US" altLang="zh-CN" dirty="0"/>
              <a:t>kbps</a:t>
            </a:r>
            <a:r>
              <a:rPr lang="zh-CN" altLang="zh-CN" dirty="0"/>
              <a:t>、</a:t>
            </a:r>
            <a:r>
              <a:rPr lang="en-US" altLang="zh-CN" dirty="0"/>
              <a:t>Mbps</a:t>
            </a:r>
            <a:r>
              <a:rPr lang="zh-CN" altLang="zh-CN" dirty="0"/>
              <a:t>和</a:t>
            </a:r>
            <a:r>
              <a:rPr lang="en-US" altLang="zh-CN" dirty="0" err="1"/>
              <a:t>Gbps</a:t>
            </a:r>
            <a:r>
              <a:rPr lang="zh-CN" altLang="zh-CN" dirty="0"/>
              <a:t>等，这里的</a:t>
            </a:r>
            <a:r>
              <a:rPr lang="en-US" altLang="zh-CN" dirty="0"/>
              <a:t>k</a:t>
            </a:r>
            <a:r>
              <a:rPr lang="zh-CN" altLang="zh-CN" dirty="0"/>
              <a:t>（小写）、</a:t>
            </a:r>
            <a:r>
              <a:rPr lang="en-US" altLang="zh-CN" dirty="0"/>
              <a:t>M</a:t>
            </a:r>
            <a:r>
              <a:rPr lang="zh-CN" altLang="zh-CN" dirty="0"/>
              <a:t>和</a:t>
            </a:r>
            <a:r>
              <a:rPr lang="en-US" altLang="zh-CN" dirty="0"/>
              <a:t>G</a:t>
            </a:r>
            <a:r>
              <a:rPr lang="zh-CN" altLang="zh-CN" dirty="0"/>
              <a:t>分别表示</a:t>
            </a:r>
            <a:r>
              <a:rPr lang="en-US" altLang="zh-CN" dirty="0"/>
              <a:t>10</a:t>
            </a:r>
            <a:r>
              <a:rPr lang="en-US" altLang="zh-CN" baseline="30000" dirty="0"/>
              <a:t>3</a:t>
            </a:r>
            <a:r>
              <a:rPr lang="zh-CN" altLang="zh-CN" dirty="0"/>
              <a:t>、</a:t>
            </a:r>
            <a:r>
              <a:rPr lang="en-US" altLang="zh-CN" dirty="0"/>
              <a:t>10</a:t>
            </a:r>
            <a:r>
              <a:rPr lang="en-US" altLang="zh-CN" baseline="30000" dirty="0"/>
              <a:t>6</a:t>
            </a:r>
            <a:r>
              <a:rPr lang="zh-CN" altLang="zh-CN" dirty="0"/>
              <a:t>、</a:t>
            </a:r>
            <a:r>
              <a:rPr lang="en-US" altLang="zh-CN" dirty="0"/>
              <a:t>10</a:t>
            </a:r>
            <a:r>
              <a:rPr lang="en-US" altLang="zh-CN" baseline="30000" dirty="0"/>
              <a:t>9</a:t>
            </a:r>
            <a:r>
              <a:rPr lang="zh-CN" altLang="zh-CN" dirty="0"/>
              <a:t>。</a:t>
            </a:r>
            <a:endParaRPr lang="en-US" altLang="zh-CN" dirty="0"/>
          </a:p>
          <a:p>
            <a:pPr lvl="1"/>
            <a:r>
              <a:rPr lang="zh-CN" altLang="en-US" dirty="0"/>
              <a:t>注意区别</a:t>
            </a:r>
            <a:r>
              <a:rPr lang="zh-CN" altLang="zh-CN" dirty="0"/>
              <a:t>表示数据量时（单位为字节，即</a:t>
            </a:r>
            <a:r>
              <a:rPr lang="en-US" altLang="zh-CN" dirty="0"/>
              <a:t>B</a:t>
            </a:r>
            <a:r>
              <a:rPr lang="zh-CN" altLang="zh-CN" dirty="0"/>
              <a:t>或</a:t>
            </a:r>
            <a:r>
              <a:rPr lang="en-US" altLang="zh-CN" dirty="0"/>
              <a:t>Byte</a:t>
            </a:r>
            <a:r>
              <a:rPr lang="zh-CN" altLang="zh-CN" dirty="0"/>
              <a:t>），千、兆和吉一般分别用</a:t>
            </a:r>
            <a:r>
              <a:rPr lang="en-US" altLang="zh-CN" dirty="0"/>
              <a:t>K</a:t>
            </a:r>
            <a:r>
              <a:rPr lang="zh-CN" altLang="zh-CN" dirty="0"/>
              <a:t>（大写）、</a:t>
            </a:r>
            <a:r>
              <a:rPr lang="en-US" altLang="zh-CN" dirty="0"/>
              <a:t>M</a:t>
            </a:r>
            <a:r>
              <a:rPr lang="zh-CN" altLang="zh-CN" dirty="0"/>
              <a:t>和</a:t>
            </a:r>
            <a:r>
              <a:rPr lang="en-US" altLang="zh-CN" dirty="0"/>
              <a:t>G</a:t>
            </a:r>
            <a:r>
              <a:rPr lang="zh-CN" altLang="zh-CN" dirty="0"/>
              <a:t>表示，分别代表</a:t>
            </a:r>
            <a:r>
              <a:rPr lang="en-US" altLang="zh-CN" dirty="0"/>
              <a:t>2</a:t>
            </a:r>
            <a:r>
              <a:rPr lang="en-US" altLang="zh-CN" baseline="30000" dirty="0"/>
              <a:t>10</a:t>
            </a:r>
            <a:r>
              <a:rPr lang="zh-CN" altLang="zh-CN" dirty="0"/>
              <a:t>、</a:t>
            </a:r>
            <a:r>
              <a:rPr lang="en-US" altLang="zh-CN" dirty="0"/>
              <a:t>2</a:t>
            </a:r>
            <a:r>
              <a:rPr lang="en-US" altLang="zh-CN" baseline="30000" dirty="0"/>
              <a:t>20</a:t>
            </a:r>
            <a:r>
              <a:rPr lang="zh-CN" altLang="zh-CN" dirty="0"/>
              <a:t>和</a:t>
            </a:r>
            <a:r>
              <a:rPr lang="en-US" altLang="zh-CN" dirty="0"/>
              <a:t>2</a:t>
            </a:r>
            <a:r>
              <a:rPr lang="en-US" altLang="zh-CN" baseline="30000" dirty="0"/>
              <a:t>30</a:t>
            </a:r>
            <a:r>
              <a:rPr lang="zh-CN" altLang="zh-CN" dirty="0"/>
              <a:t>。</a:t>
            </a:r>
          </a:p>
          <a:p>
            <a:pPr lvl="2"/>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44</a:t>
            </a:fld>
            <a:endParaRPr lang="zh-CN" altLang="en-US"/>
          </a:p>
        </p:txBody>
      </p:sp>
    </p:spTree>
    <p:extLst>
      <p:ext uri="{BB962C8B-B14F-4D97-AF65-F5344CB8AC3E}">
        <p14:creationId xmlns:p14="http://schemas.microsoft.com/office/powerpoint/2010/main" val="3568589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1.6 </a:t>
            </a:r>
            <a:r>
              <a:rPr lang="zh-CN" altLang="zh-CN" b="1" dirty="0"/>
              <a:t>计算机网络的性能指标</a:t>
            </a:r>
            <a:endParaRPr lang="zh-CN" altLang="en-US" dirty="0"/>
          </a:p>
        </p:txBody>
      </p:sp>
      <p:sp>
        <p:nvSpPr>
          <p:cNvPr id="3" name="内容占位符 2"/>
          <p:cNvSpPr>
            <a:spLocks noGrp="1"/>
          </p:cNvSpPr>
          <p:nvPr>
            <p:ph idx="1"/>
          </p:nvPr>
        </p:nvSpPr>
        <p:spPr/>
        <p:txBody>
          <a:bodyPr>
            <a:normAutofit/>
          </a:bodyPr>
          <a:lstStyle/>
          <a:p>
            <a:r>
              <a:rPr lang="en-US" altLang="zh-CN" dirty="0"/>
              <a:t>1.6.2 </a:t>
            </a:r>
            <a:r>
              <a:rPr lang="zh-CN" altLang="zh-CN" dirty="0"/>
              <a:t>带宽</a:t>
            </a:r>
          </a:p>
          <a:p>
            <a:pPr lvl="1"/>
            <a:r>
              <a:rPr lang="zh-CN" altLang="zh-CN" b="1" dirty="0">
                <a:solidFill>
                  <a:srgbClr val="C00000"/>
                </a:solidFill>
              </a:rPr>
              <a:t>带宽</a:t>
            </a:r>
            <a:r>
              <a:rPr lang="zh-CN" altLang="zh-CN" dirty="0"/>
              <a:t>原本来自模拟通信领域，指的是信道所支持的最高频率与最低频率之差，单位为赫兹（</a:t>
            </a:r>
            <a:r>
              <a:rPr lang="en-US" altLang="zh-CN" dirty="0"/>
              <a:t>Hz</a:t>
            </a:r>
            <a:r>
              <a:rPr lang="zh-CN" altLang="zh-CN" dirty="0"/>
              <a:t>）。</a:t>
            </a:r>
          </a:p>
          <a:p>
            <a:pPr lvl="1"/>
            <a:r>
              <a:rPr lang="zh-CN" altLang="zh-CN" dirty="0"/>
              <a:t>后来计算机网络借用带宽来表示传输数字数据的能力，即</a:t>
            </a:r>
            <a:r>
              <a:rPr lang="zh-CN" altLang="zh-CN" b="1" dirty="0">
                <a:solidFill>
                  <a:srgbClr val="C00000"/>
                </a:solidFill>
              </a:rPr>
              <a:t>网络所支持的最大数据率</a:t>
            </a:r>
            <a:r>
              <a:rPr lang="zh-CN" altLang="zh-CN" dirty="0"/>
              <a:t>，单位与数据传输速率一样为</a:t>
            </a:r>
            <a:r>
              <a:rPr lang="en-US" altLang="zh-CN" dirty="0"/>
              <a:t>bps</a:t>
            </a:r>
            <a:r>
              <a:rPr lang="zh-CN" altLang="zh-CN" dirty="0"/>
              <a:t>。</a:t>
            </a:r>
          </a:p>
          <a:p>
            <a:pPr lvl="1"/>
            <a:r>
              <a:rPr lang="zh-CN" altLang="zh-CN" dirty="0"/>
              <a:t>生活中有一个名为</a:t>
            </a:r>
            <a:r>
              <a:rPr lang="zh-CN" altLang="zh-CN" b="1" dirty="0">
                <a:solidFill>
                  <a:srgbClr val="C00000"/>
                </a:solidFill>
              </a:rPr>
              <a:t>宽带</a:t>
            </a:r>
            <a:r>
              <a:rPr lang="zh-CN" altLang="zh-CN" dirty="0"/>
              <a:t>的名词，这里不要混淆了，宽带是相对窄宽而言的，</a:t>
            </a:r>
            <a:r>
              <a:rPr lang="zh-CN" altLang="zh-CN" b="1" dirty="0">
                <a:solidFill>
                  <a:srgbClr val="C00000"/>
                </a:solidFill>
              </a:rPr>
              <a:t>是指宽的频带</a:t>
            </a:r>
            <a:r>
              <a:rPr lang="zh-CN" altLang="zh-CN" dirty="0"/>
              <a:t>。生活中的宽带可以解释为高的数据传输率，光纤宽带就是指通过光纤来获得高的数据传输率。</a:t>
            </a:r>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45</a:t>
            </a:fld>
            <a:endParaRPr lang="zh-CN" altLang="en-US"/>
          </a:p>
        </p:txBody>
      </p:sp>
    </p:spTree>
    <p:extLst>
      <p:ext uri="{BB962C8B-B14F-4D97-AF65-F5344CB8AC3E}">
        <p14:creationId xmlns:p14="http://schemas.microsoft.com/office/powerpoint/2010/main" val="810207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1.6 </a:t>
            </a:r>
            <a:r>
              <a:rPr lang="zh-CN" altLang="zh-CN" b="1" dirty="0"/>
              <a:t>计算机网络的性能指标</a:t>
            </a:r>
            <a:endParaRPr lang="zh-CN" altLang="en-US" dirty="0"/>
          </a:p>
        </p:txBody>
      </p:sp>
      <p:sp>
        <p:nvSpPr>
          <p:cNvPr id="3" name="内容占位符 2"/>
          <p:cNvSpPr>
            <a:spLocks noGrp="1"/>
          </p:cNvSpPr>
          <p:nvPr>
            <p:ph idx="1"/>
          </p:nvPr>
        </p:nvSpPr>
        <p:spPr/>
        <p:txBody>
          <a:bodyPr>
            <a:normAutofit/>
          </a:bodyPr>
          <a:lstStyle/>
          <a:p>
            <a:r>
              <a:rPr lang="en-US" altLang="zh-CN" dirty="0"/>
              <a:t>1.6.3 </a:t>
            </a:r>
            <a:r>
              <a:rPr lang="zh-CN" altLang="zh-CN" dirty="0"/>
              <a:t>吞吐量</a:t>
            </a:r>
          </a:p>
          <a:p>
            <a:pPr lvl="1"/>
            <a:r>
              <a:rPr lang="zh-CN" altLang="zh-CN" b="1" dirty="0">
                <a:solidFill>
                  <a:srgbClr val="C00000"/>
                </a:solidFill>
              </a:rPr>
              <a:t>吞吐量</a:t>
            </a:r>
            <a:r>
              <a:rPr lang="zh-CN" altLang="zh-CN" dirty="0"/>
              <a:t>表示单位时间内通过某个信道或接口的实际数据量，单位可以是</a:t>
            </a:r>
            <a:r>
              <a:rPr lang="en-US" altLang="zh-CN" dirty="0"/>
              <a:t>b/s</a:t>
            </a:r>
            <a:r>
              <a:rPr lang="zh-CN" altLang="zh-CN" dirty="0"/>
              <a:t>、</a:t>
            </a:r>
            <a:r>
              <a:rPr lang="en-US" altLang="zh-CN" dirty="0"/>
              <a:t>frame/s</a:t>
            </a:r>
            <a:r>
              <a:rPr lang="zh-CN" altLang="zh-CN" dirty="0"/>
              <a:t>或者</a:t>
            </a:r>
            <a:r>
              <a:rPr lang="en-US" altLang="zh-CN" dirty="0"/>
              <a:t>packet/s</a:t>
            </a:r>
            <a:r>
              <a:rPr lang="zh-CN" altLang="zh-CN" dirty="0"/>
              <a:t>。</a:t>
            </a:r>
          </a:p>
          <a:p>
            <a:pPr lvl="1"/>
            <a:r>
              <a:rPr lang="zh-CN" altLang="zh-CN" dirty="0"/>
              <a:t>数据率、带宽和吞吐量的单位相同，</a:t>
            </a:r>
            <a:r>
              <a:rPr lang="zh-CN" altLang="en-US" dirty="0"/>
              <a:t>都可以衡量数据传输能力，</a:t>
            </a:r>
            <a:r>
              <a:rPr lang="zh-CN" altLang="zh-CN" dirty="0"/>
              <a:t>但表示的含义</a:t>
            </a:r>
            <a:r>
              <a:rPr lang="zh-CN" altLang="en-US" dirty="0"/>
              <a:t>不同</a:t>
            </a:r>
            <a:r>
              <a:rPr lang="zh-CN" altLang="zh-CN" dirty="0"/>
              <a:t>：</a:t>
            </a:r>
          </a:p>
          <a:p>
            <a:pPr lvl="2"/>
            <a:r>
              <a:rPr lang="zh-CN" altLang="zh-CN" dirty="0"/>
              <a:t>数据传输速率是指额定数据速率或者标称数据速率</a:t>
            </a:r>
            <a:endParaRPr lang="en-US" altLang="zh-CN" dirty="0"/>
          </a:p>
          <a:p>
            <a:pPr lvl="2"/>
            <a:r>
              <a:rPr lang="zh-CN" altLang="zh-CN" dirty="0"/>
              <a:t>带宽指的是最大数据速率</a:t>
            </a:r>
            <a:endParaRPr lang="en-US" altLang="zh-CN" dirty="0"/>
          </a:p>
          <a:p>
            <a:pPr lvl="2"/>
            <a:r>
              <a:rPr lang="zh-CN" altLang="zh-CN" dirty="0"/>
              <a:t>吞吐量则表示实际数据速率</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46</a:t>
            </a:fld>
            <a:endParaRPr lang="zh-CN" altLang="en-US"/>
          </a:p>
        </p:txBody>
      </p:sp>
    </p:spTree>
    <p:extLst>
      <p:ext uri="{BB962C8B-B14F-4D97-AF65-F5344CB8AC3E}">
        <p14:creationId xmlns:p14="http://schemas.microsoft.com/office/powerpoint/2010/main" val="3254403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1.6 </a:t>
            </a:r>
            <a:r>
              <a:rPr lang="zh-CN" altLang="zh-CN" b="1" dirty="0"/>
              <a:t>计算机网络的性能指标</a:t>
            </a:r>
            <a:endParaRPr lang="zh-CN" altLang="en-US" dirty="0"/>
          </a:p>
        </p:txBody>
      </p:sp>
      <p:sp>
        <p:nvSpPr>
          <p:cNvPr id="3" name="内容占位符 2"/>
          <p:cNvSpPr>
            <a:spLocks noGrp="1"/>
          </p:cNvSpPr>
          <p:nvPr>
            <p:ph idx="1"/>
          </p:nvPr>
        </p:nvSpPr>
        <p:spPr/>
        <p:txBody>
          <a:bodyPr/>
          <a:lstStyle/>
          <a:p>
            <a:r>
              <a:rPr lang="en-US" altLang="zh-CN" dirty="0"/>
              <a:t>1.6.4 </a:t>
            </a:r>
            <a:r>
              <a:rPr lang="zh-CN" altLang="zh-CN" dirty="0"/>
              <a:t>时延</a:t>
            </a:r>
          </a:p>
          <a:p>
            <a:pPr lvl="1"/>
            <a:r>
              <a:rPr lang="zh-CN" altLang="zh-CN" dirty="0"/>
              <a:t>计算机网络中，时延（</a:t>
            </a:r>
            <a:r>
              <a:rPr lang="en-US" altLang="zh-CN" dirty="0"/>
              <a:t>delay</a:t>
            </a:r>
            <a:r>
              <a:rPr lang="zh-CN" altLang="zh-CN" dirty="0"/>
              <a:t>）是指一个数据块从网络的一端传送到另一端所需要的时间。时延由以下三个部分组成：</a:t>
            </a:r>
            <a:endParaRPr lang="en-US" altLang="zh-CN" dirty="0"/>
          </a:p>
          <a:p>
            <a:pPr lvl="1"/>
            <a:r>
              <a:rPr lang="en-US" altLang="zh-CN" dirty="0"/>
              <a:t>1</a:t>
            </a:r>
            <a:r>
              <a:rPr lang="zh-CN" altLang="zh-CN" dirty="0"/>
              <a:t>、发送时延</a:t>
            </a:r>
          </a:p>
          <a:p>
            <a:pPr lvl="2"/>
            <a:r>
              <a:rPr lang="zh-CN" altLang="zh-CN" dirty="0"/>
              <a:t>发送时延是指结点将整个数据块从结点内存送入到物理传输媒体所需要的时</a:t>
            </a:r>
            <a:r>
              <a:rPr lang="zh-CN" altLang="en-US" dirty="0"/>
              <a:t>间</a:t>
            </a:r>
            <a:r>
              <a:rPr lang="zh-CN" altLang="zh-CN" dirty="0"/>
              <a:t>，计算公式如下：</a:t>
            </a:r>
          </a:p>
          <a:p>
            <a:pPr lvl="3"/>
            <a:endParaRPr lang="zh-CN" altLang="zh-CN" dirty="0"/>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47</a:t>
            </a:fld>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067827691"/>
              </p:ext>
            </p:extLst>
          </p:nvPr>
        </p:nvGraphicFramePr>
        <p:xfrm>
          <a:off x="3683726" y="4691667"/>
          <a:ext cx="3984172" cy="820859"/>
        </p:xfrm>
        <a:graphic>
          <a:graphicData uri="http://schemas.openxmlformats.org/presentationml/2006/ole">
            <mc:AlternateContent xmlns:mc="http://schemas.openxmlformats.org/markup-compatibility/2006">
              <mc:Choice xmlns:v="urn:schemas-microsoft-com:vml" Requires="v">
                <p:oleObj spid="_x0000_s12539" name="Equation" r:id="rId3" imgW="1892300" imgH="393700" progId="Equation.DSMT4">
                  <p:embed/>
                </p:oleObj>
              </mc:Choice>
              <mc:Fallback>
                <p:oleObj name="Equation" r:id="rId3" imgW="18923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726" y="4691667"/>
                        <a:ext cx="3984172" cy="820859"/>
                      </a:xfrm>
                      <a:prstGeom prst="rect">
                        <a:avLst/>
                      </a:prstGeom>
                      <a:noFill/>
                    </p:spPr>
                  </p:pic>
                </p:oleObj>
              </mc:Fallback>
            </mc:AlternateContent>
          </a:graphicData>
        </a:graphic>
      </p:graphicFrame>
      <p:sp>
        <p:nvSpPr>
          <p:cNvPr id="8" name="Rectangle 3"/>
          <p:cNvSpPr>
            <a:spLocks noChangeArrowheads="1"/>
          </p:cNvSpPr>
          <p:nvPr/>
        </p:nvSpPr>
        <p:spPr bwMode="auto">
          <a:xfrm>
            <a:off x="0" y="847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1-1</a:t>
            </a:r>
            <a:r>
              <a:rPr kumimoji="0" lang="zh-CN" altLang="en-US" sz="10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3478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1.6 </a:t>
            </a:r>
            <a:r>
              <a:rPr lang="zh-CN" altLang="zh-CN" b="1" dirty="0"/>
              <a:t>计算机网络的性能指标</a:t>
            </a:r>
            <a:endParaRPr lang="zh-CN" altLang="en-US" dirty="0"/>
          </a:p>
        </p:txBody>
      </p:sp>
      <p:sp>
        <p:nvSpPr>
          <p:cNvPr id="3" name="内容占位符 2"/>
          <p:cNvSpPr>
            <a:spLocks noGrp="1"/>
          </p:cNvSpPr>
          <p:nvPr>
            <p:ph idx="1"/>
          </p:nvPr>
        </p:nvSpPr>
        <p:spPr>
          <a:xfrm>
            <a:off x="609600" y="1600201"/>
            <a:ext cx="10972800" cy="2067719"/>
          </a:xfrm>
        </p:spPr>
        <p:txBody>
          <a:bodyPr/>
          <a:lstStyle/>
          <a:p>
            <a:r>
              <a:rPr lang="en-US" altLang="zh-CN" dirty="0"/>
              <a:t>1.6.4 </a:t>
            </a:r>
            <a:r>
              <a:rPr lang="zh-CN" altLang="zh-CN" dirty="0"/>
              <a:t>时延</a:t>
            </a:r>
          </a:p>
          <a:p>
            <a:pPr lvl="1"/>
            <a:r>
              <a:rPr lang="en-US" altLang="zh-CN" dirty="0"/>
              <a:t>2</a:t>
            </a:r>
            <a:r>
              <a:rPr lang="zh-CN" altLang="zh-CN" dirty="0"/>
              <a:t>、传播时延</a:t>
            </a:r>
          </a:p>
          <a:p>
            <a:pPr lvl="2"/>
            <a:r>
              <a:rPr lang="zh-CN" altLang="zh-CN" dirty="0"/>
              <a:t>传播时延是指承载信号的电磁波在一定长度的信道上传播所需要的时间，计算公式如下：</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48</a:t>
            </a:fld>
            <a:endParaRPr lang="zh-CN" alt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126994541"/>
              </p:ext>
            </p:extLst>
          </p:nvPr>
        </p:nvGraphicFramePr>
        <p:xfrm>
          <a:off x="3344091" y="3667920"/>
          <a:ext cx="5603967" cy="803366"/>
        </p:xfrm>
        <a:graphic>
          <a:graphicData uri="http://schemas.openxmlformats.org/presentationml/2006/ole">
            <mc:AlternateContent xmlns:mc="http://schemas.openxmlformats.org/markup-compatibility/2006">
              <mc:Choice xmlns:v="urn:schemas-microsoft-com:vml" Requires="v">
                <p:oleObj spid="_x0000_s13559" name="Equation" r:id="rId3" imgW="2717800" imgH="393700" progId="Equation.DSMT4">
                  <p:embed/>
                </p:oleObj>
              </mc:Choice>
              <mc:Fallback>
                <p:oleObj name="Equation" r:id="rId3" imgW="27178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091" y="3667920"/>
                        <a:ext cx="5603967" cy="803366"/>
                      </a:xfrm>
                      <a:prstGeom prst="rect">
                        <a:avLst/>
                      </a:prstGeom>
                      <a:noFill/>
                    </p:spPr>
                  </p:pic>
                </p:oleObj>
              </mc:Fallback>
            </mc:AlternateContent>
          </a:graphicData>
        </a:graphic>
      </p:graphicFrame>
      <p:sp>
        <p:nvSpPr>
          <p:cNvPr id="8" name="内容占位符 2"/>
          <p:cNvSpPr txBox="1">
            <a:spLocks/>
          </p:cNvSpPr>
          <p:nvPr/>
        </p:nvSpPr>
        <p:spPr>
          <a:xfrm>
            <a:off x="609600" y="4758670"/>
            <a:ext cx="10972800" cy="1433125"/>
          </a:xfrm>
          <a:prstGeom prst="rect">
            <a:avLst/>
          </a:prstGeom>
        </p:spPr>
        <p:txBody>
          <a:bodyPr vert="horz" rtlCol="0">
            <a:normAutofit/>
          </a:bodyPr>
          <a:lstStyle>
            <a:lvl1pPr marL="342900" indent="-342900" algn="l" rtl="0" eaLnBrk="1" latinLnBrk="0" hangingPunct="1">
              <a:spcBef>
                <a:spcPct val="20000"/>
              </a:spcBef>
              <a:buClr>
                <a:srgbClr val="C00000"/>
              </a:buClr>
              <a:buSzPct val="80000"/>
              <a:buFont typeface="Wingdings 2"/>
              <a:buChar char=""/>
              <a:defRPr kumimoji="0" sz="3200" b="1" kern="1200">
                <a:solidFill>
                  <a:srgbClr val="C00000"/>
                </a:solidFill>
                <a:latin typeface="+mn-lt"/>
                <a:ea typeface="+mn-ea"/>
                <a:cs typeface="+mn-cs"/>
              </a:defRPr>
            </a:lvl1pPr>
            <a:lvl2pPr marL="742950" indent="-285750" algn="l" rtl="0" eaLnBrk="1" latinLnBrk="0" hangingPunct="1">
              <a:spcBef>
                <a:spcPct val="20000"/>
              </a:spcBef>
              <a:buClrTx/>
              <a:buSzPct val="7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Tx/>
              <a:buSzPct val="70000"/>
              <a:buFont typeface="Wingdings 2"/>
              <a:buChar char="®"/>
              <a:defRPr kumimoji="0" sz="26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4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2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lvl="2"/>
            <a:r>
              <a:rPr lang="zh-CN" altLang="zh-CN" dirty="0"/>
              <a:t>在自由空间，电磁波以光速</a:t>
            </a:r>
            <a:r>
              <a:rPr lang="en-US" altLang="zh-CN" dirty="0"/>
              <a:t>300 000km/s</a:t>
            </a:r>
            <a:r>
              <a:rPr lang="zh-CN" altLang="zh-CN" dirty="0"/>
              <a:t>传播，但在铜缆或光纤中，电磁波的速度大约降低到光速的</a:t>
            </a:r>
            <a:r>
              <a:rPr lang="en-US" altLang="zh-CN" dirty="0"/>
              <a:t>2/3</a:t>
            </a:r>
            <a:r>
              <a:rPr lang="zh-CN" altLang="zh-CN" dirty="0"/>
              <a:t>，相当于</a:t>
            </a:r>
            <a:r>
              <a:rPr lang="en-US" altLang="zh-CN" dirty="0"/>
              <a:t>200m/us</a:t>
            </a:r>
            <a:r>
              <a:rPr lang="zh-CN" altLang="zh-CN" dirty="0"/>
              <a:t>。可见，</a:t>
            </a:r>
            <a:r>
              <a:rPr lang="zh-CN" altLang="zh-CN" b="1" dirty="0">
                <a:solidFill>
                  <a:srgbClr val="C00000"/>
                </a:solidFill>
              </a:rPr>
              <a:t>在某一个信道中的传播时延取决该信道的长度。</a:t>
            </a:r>
          </a:p>
        </p:txBody>
      </p:sp>
    </p:spTree>
    <p:extLst>
      <p:ext uri="{BB962C8B-B14F-4D97-AF65-F5344CB8AC3E}">
        <p14:creationId xmlns:p14="http://schemas.microsoft.com/office/powerpoint/2010/main" val="35206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1.6 </a:t>
            </a:r>
            <a:r>
              <a:rPr lang="zh-CN" altLang="zh-CN" b="1" dirty="0"/>
              <a:t>计算机网络的性能指标</a:t>
            </a:r>
            <a:endParaRPr lang="zh-CN" altLang="en-US" dirty="0"/>
          </a:p>
        </p:txBody>
      </p:sp>
      <p:sp>
        <p:nvSpPr>
          <p:cNvPr id="3" name="内容占位符 2"/>
          <p:cNvSpPr>
            <a:spLocks noGrp="1"/>
          </p:cNvSpPr>
          <p:nvPr>
            <p:ph idx="1"/>
          </p:nvPr>
        </p:nvSpPr>
        <p:spPr>
          <a:xfrm>
            <a:off x="609599" y="1600201"/>
            <a:ext cx="11290663" cy="4942778"/>
          </a:xfrm>
        </p:spPr>
        <p:txBody>
          <a:bodyPr>
            <a:normAutofit/>
          </a:bodyPr>
          <a:lstStyle/>
          <a:p>
            <a:r>
              <a:rPr lang="en-US" altLang="zh-CN" dirty="0"/>
              <a:t>1.6.4 </a:t>
            </a:r>
            <a:r>
              <a:rPr lang="zh-CN" altLang="zh-CN" dirty="0"/>
              <a:t>时延</a:t>
            </a:r>
            <a:endParaRPr lang="en-US" altLang="zh-CN" dirty="0"/>
          </a:p>
          <a:p>
            <a:pPr lvl="1"/>
            <a:r>
              <a:rPr lang="en-US" altLang="zh-CN" b="1" dirty="0">
                <a:solidFill>
                  <a:srgbClr val="C00000"/>
                </a:solidFill>
              </a:rPr>
              <a:t>3</a:t>
            </a:r>
            <a:r>
              <a:rPr lang="zh-CN" altLang="zh-CN" b="1" dirty="0">
                <a:solidFill>
                  <a:srgbClr val="C00000"/>
                </a:solidFill>
              </a:rPr>
              <a:t>、转发时延</a:t>
            </a:r>
          </a:p>
          <a:p>
            <a:pPr lvl="2"/>
            <a:r>
              <a:rPr lang="zh-CN" altLang="zh-CN" dirty="0"/>
              <a:t>转发时延是指数据块在中间结点（如交换机、路由器等转发设备）转发数据时引起的时延。</a:t>
            </a:r>
            <a:endParaRPr lang="en-US" altLang="zh-CN" dirty="0"/>
          </a:p>
          <a:p>
            <a:pPr lvl="2"/>
            <a:r>
              <a:rPr lang="zh-CN" altLang="zh-CN" dirty="0"/>
              <a:t>路由器转发分组时可能产生如下时延：</a:t>
            </a:r>
          </a:p>
          <a:p>
            <a:pPr lvl="3"/>
            <a:r>
              <a:rPr lang="zh-CN" altLang="zh-CN" b="1" dirty="0">
                <a:solidFill>
                  <a:srgbClr val="C00000"/>
                </a:solidFill>
              </a:rPr>
              <a:t>排队时延</a:t>
            </a:r>
            <a:r>
              <a:rPr lang="zh-CN" altLang="en-US" b="1" dirty="0">
                <a:solidFill>
                  <a:srgbClr val="C00000"/>
                </a:solidFill>
              </a:rPr>
              <a:t>：</a:t>
            </a:r>
            <a:r>
              <a:rPr lang="zh-CN" altLang="zh-CN" dirty="0"/>
              <a:t>就是分组进入路由器后存储下来等候被处理所花费的时间。这个时间与网络负载状况有关。如若网络轻负载，则排队时延就会很少。</a:t>
            </a:r>
          </a:p>
          <a:p>
            <a:pPr lvl="3"/>
            <a:r>
              <a:rPr lang="zh-CN" altLang="zh-CN" b="1" dirty="0">
                <a:solidFill>
                  <a:srgbClr val="C00000"/>
                </a:solidFill>
              </a:rPr>
              <a:t>处理时延</a:t>
            </a:r>
            <a:r>
              <a:rPr lang="zh-CN" altLang="en-US" b="1" dirty="0">
                <a:solidFill>
                  <a:srgbClr val="C00000"/>
                </a:solidFill>
              </a:rPr>
              <a:t>：</a:t>
            </a:r>
            <a:r>
              <a:rPr lang="zh-CN" altLang="zh-CN" dirty="0"/>
              <a:t>路由器在处理分组时，如检查分组头部信息、差错检验和查找转发表等所花费的时间就是处理时延。</a:t>
            </a:r>
            <a:endParaRPr lang="en-US" altLang="zh-CN" dirty="0"/>
          </a:p>
          <a:p>
            <a:pPr marL="0" indent="0">
              <a:buNone/>
            </a:pP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49</a:t>
            </a:fld>
            <a:endParaRPr lang="zh-CN" altLang="en-US"/>
          </a:p>
        </p:txBody>
      </p:sp>
    </p:spTree>
    <p:extLst>
      <p:ext uri="{BB962C8B-B14F-4D97-AF65-F5344CB8AC3E}">
        <p14:creationId xmlns:p14="http://schemas.microsoft.com/office/powerpoint/2010/main" val="276079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本章内容</a:t>
            </a:r>
          </a:p>
        </p:txBody>
      </p:sp>
      <p:sp>
        <p:nvSpPr>
          <p:cNvPr id="3" name="内容占位符 2"/>
          <p:cNvSpPr>
            <a:spLocks noGrp="1"/>
          </p:cNvSpPr>
          <p:nvPr>
            <p:ph idx="1"/>
          </p:nvPr>
        </p:nvSpPr>
        <p:spPr/>
        <p:txBody>
          <a:bodyPr>
            <a:normAutofit fontScale="92500" lnSpcReduction="10000"/>
          </a:bodyPr>
          <a:lstStyle/>
          <a:p>
            <a:r>
              <a:rPr lang="en-US" altLang="zh-CN" dirty="0"/>
              <a:t>1.7 </a:t>
            </a:r>
            <a:r>
              <a:rPr lang="zh-CN" altLang="en-US" dirty="0"/>
              <a:t>计算机网络体系结构</a:t>
            </a:r>
            <a:endParaRPr lang="en-US" altLang="zh-CN" dirty="0"/>
          </a:p>
          <a:p>
            <a:pPr lvl="1"/>
            <a:r>
              <a:rPr lang="en-US" altLang="zh-CN" dirty="0"/>
              <a:t>1.7.1 </a:t>
            </a:r>
            <a:r>
              <a:rPr lang="zh-CN" altLang="en-US" dirty="0"/>
              <a:t>协议</a:t>
            </a:r>
            <a:endParaRPr lang="en-US" altLang="zh-CN" dirty="0"/>
          </a:p>
          <a:p>
            <a:pPr lvl="1"/>
            <a:r>
              <a:rPr lang="en-US" altLang="zh-CN" dirty="0"/>
              <a:t>1.7.2 </a:t>
            </a:r>
            <a:r>
              <a:rPr lang="zh-CN" altLang="en-US" dirty="0"/>
              <a:t>分层</a:t>
            </a:r>
            <a:endParaRPr lang="en-US" altLang="zh-CN" dirty="0"/>
          </a:p>
          <a:p>
            <a:pPr lvl="1"/>
            <a:r>
              <a:rPr lang="en-US" altLang="zh-CN" dirty="0"/>
              <a:t>1.7.3 </a:t>
            </a:r>
            <a:r>
              <a:rPr lang="zh-CN" altLang="en-US" dirty="0"/>
              <a:t>分层的网络体系结构</a:t>
            </a:r>
            <a:endParaRPr lang="en-US" altLang="zh-CN" dirty="0"/>
          </a:p>
          <a:p>
            <a:pPr lvl="1"/>
            <a:r>
              <a:rPr lang="en-US" altLang="zh-CN" dirty="0"/>
              <a:t>1.7.4 OSI/RM</a:t>
            </a:r>
            <a:r>
              <a:rPr lang="zh-CN" altLang="en-US" dirty="0"/>
              <a:t>体系结构</a:t>
            </a:r>
            <a:endParaRPr lang="en-US" altLang="zh-CN" dirty="0"/>
          </a:p>
          <a:p>
            <a:pPr lvl="1"/>
            <a:r>
              <a:rPr lang="en-US" altLang="zh-CN" dirty="0"/>
              <a:t>1.7.5 TCP/IP</a:t>
            </a:r>
            <a:r>
              <a:rPr lang="zh-CN" altLang="en-US" dirty="0"/>
              <a:t>体系结构</a:t>
            </a:r>
            <a:endParaRPr lang="en-US" altLang="zh-CN" dirty="0"/>
          </a:p>
          <a:p>
            <a:pPr lvl="1"/>
            <a:r>
              <a:rPr lang="en-US" altLang="zh-CN" dirty="0"/>
              <a:t>1.7.6 </a:t>
            </a:r>
            <a:r>
              <a:rPr lang="zh-CN" altLang="en-US" dirty="0"/>
              <a:t>五层网络体系结构</a:t>
            </a:r>
            <a:endParaRPr lang="en-US" altLang="zh-CN" dirty="0"/>
          </a:p>
          <a:p>
            <a:r>
              <a:rPr lang="en-US" altLang="zh-CN" dirty="0"/>
              <a:t>1.8 </a:t>
            </a:r>
            <a:r>
              <a:rPr lang="zh-CN" altLang="en-US" dirty="0"/>
              <a:t>物理传输媒体</a:t>
            </a:r>
            <a:endParaRPr lang="en-US" altLang="zh-CN" dirty="0"/>
          </a:p>
          <a:p>
            <a:pPr lvl="1"/>
            <a:r>
              <a:rPr lang="en-US" altLang="zh-CN" dirty="0"/>
              <a:t>1.8.1 </a:t>
            </a:r>
            <a:r>
              <a:rPr lang="zh-CN" altLang="en-US" dirty="0"/>
              <a:t>有导向传输媒体</a:t>
            </a:r>
            <a:endParaRPr lang="en-US" altLang="zh-CN" dirty="0"/>
          </a:p>
          <a:p>
            <a:pPr lvl="1"/>
            <a:r>
              <a:rPr lang="en-US" altLang="zh-CN" dirty="0"/>
              <a:t>1.8.2 </a:t>
            </a:r>
            <a:r>
              <a:rPr lang="zh-CN" altLang="en-US" dirty="0"/>
              <a:t>非导向传输媒体</a:t>
            </a:r>
          </a:p>
        </p:txBody>
      </p:sp>
      <p:sp>
        <p:nvSpPr>
          <p:cNvPr id="5" name="灯片编号占位符 4"/>
          <p:cNvSpPr>
            <a:spLocks noGrp="1"/>
          </p:cNvSpPr>
          <p:nvPr>
            <p:ph type="sldNum" sz="quarter" idx="12"/>
          </p:nvPr>
        </p:nvSpPr>
        <p:spPr/>
        <p:txBody>
          <a:bodyPr/>
          <a:lstStyle/>
          <a:p>
            <a:fld id="{0AD52648-2BA5-46CF-B873-9163737217AD}" type="slidenum">
              <a:rPr lang="zh-CN" altLang="en-US" smtClean="0"/>
              <a:t>5</a:t>
            </a:fld>
            <a:endParaRPr lang="zh-CN" altLang="en-US"/>
          </a:p>
        </p:txBody>
      </p:sp>
    </p:spTree>
    <p:extLst>
      <p:ext uri="{BB962C8B-B14F-4D97-AF65-F5344CB8AC3E}">
        <p14:creationId xmlns:p14="http://schemas.microsoft.com/office/powerpoint/2010/main" val="5927622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1.6 </a:t>
            </a:r>
            <a:r>
              <a:rPr lang="zh-CN" altLang="zh-CN" b="1" dirty="0"/>
              <a:t>计算机网络的性能指标</a:t>
            </a:r>
            <a:endParaRPr lang="zh-CN" altLang="en-US" dirty="0"/>
          </a:p>
        </p:txBody>
      </p:sp>
      <p:sp>
        <p:nvSpPr>
          <p:cNvPr id="3" name="内容占位符 2"/>
          <p:cNvSpPr>
            <a:spLocks noGrp="1"/>
          </p:cNvSpPr>
          <p:nvPr>
            <p:ph idx="1"/>
          </p:nvPr>
        </p:nvSpPr>
        <p:spPr>
          <a:xfrm>
            <a:off x="609600" y="1600201"/>
            <a:ext cx="10972800" cy="1142999"/>
          </a:xfrm>
        </p:spPr>
        <p:txBody>
          <a:bodyPr/>
          <a:lstStyle/>
          <a:p>
            <a:r>
              <a:rPr lang="en-US" altLang="zh-CN" dirty="0"/>
              <a:t>1.6.4 </a:t>
            </a:r>
            <a:r>
              <a:rPr lang="zh-CN" altLang="zh-CN" dirty="0"/>
              <a:t>时延</a:t>
            </a:r>
            <a:endParaRPr lang="en-US" altLang="zh-CN" dirty="0"/>
          </a:p>
          <a:p>
            <a:pPr lvl="1"/>
            <a:r>
              <a:rPr lang="zh-CN" altLang="zh-CN" dirty="0"/>
              <a:t>一个数据块经历的时延就是上述三部分时延之和，公式如下：</a:t>
            </a:r>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50</a:t>
            </a:fld>
            <a:endParaRPr lang="zh-CN" alt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829916094"/>
              </p:ext>
            </p:extLst>
          </p:nvPr>
        </p:nvGraphicFramePr>
        <p:xfrm>
          <a:off x="3370611" y="2743200"/>
          <a:ext cx="4767549" cy="424641"/>
        </p:xfrm>
        <a:graphic>
          <a:graphicData uri="http://schemas.openxmlformats.org/presentationml/2006/ole">
            <mc:AlternateContent xmlns:mc="http://schemas.openxmlformats.org/markup-compatibility/2006">
              <mc:Choice xmlns:v="urn:schemas-microsoft-com:vml" Requires="v">
                <p:oleObj spid="_x0000_s15598" name="Equation" r:id="rId3" imgW="2349500" imgH="203200" progId="Equation.DSMT4">
                  <p:embed/>
                </p:oleObj>
              </mc:Choice>
              <mc:Fallback>
                <p:oleObj name="Equation" r:id="rId3" imgW="2349500" imgH="203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0611" y="2743200"/>
                        <a:ext cx="4767549" cy="424641"/>
                      </a:xfrm>
                      <a:prstGeom prst="rect">
                        <a:avLst/>
                      </a:prstGeom>
                      <a:noFill/>
                    </p:spPr>
                  </p:pic>
                </p:oleObj>
              </mc:Fallback>
            </mc:AlternateContent>
          </a:graphicData>
        </a:graphic>
      </p:graphicFrame>
      <p:sp>
        <p:nvSpPr>
          <p:cNvPr id="8" name="内容占位符 2"/>
          <p:cNvSpPr txBox="1">
            <a:spLocks/>
          </p:cNvSpPr>
          <p:nvPr/>
        </p:nvSpPr>
        <p:spPr>
          <a:xfrm>
            <a:off x="609600" y="3295742"/>
            <a:ext cx="10972800" cy="2595608"/>
          </a:xfrm>
          <a:prstGeom prst="rect">
            <a:avLst/>
          </a:prstGeom>
        </p:spPr>
        <p:txBody>
          <a:bodyPr vert="horz" rtlCol="0">
            <a:normAutofit/>
          </a:bodyPr>
          <a:lstStyle>
            <a:lvl1pPr marL="342900" indent="-342900" algn="l" rtl="0" eaLnBrk="1" latinLnBrk="0" hangingPunct="1">
              <a:spcBef>
                <a:spcPct val="20000"/>
              </a:spcBef>
              <a:buClr>
                <a:srgbClr val="C00000"/>
              </a:buClr>
              <a:buSzPct val="80000"/>
              <a:buFont typeface="Wingdings 2"/>
              <a:buChar char=""/>
              <a:defRPr kumimoji="0" sz="3200" b="1" kern="1200">
                <a:solidFill>
                  <a:srgbClr val="C00000"/>
                </a:solidFill>
                <a:latin typeface="+mn-lt"/>
                <a:ea typeface="+mn-ea"/>
                <a:cs typeface="+mn-cs"/>
              </a:defRPr>
            </a:lvl1pPr>
            <a:lvl2pPr marL="742950" indent="-285750" algn="l" rtl="0" eaLnBrk="1" latinLnBrk="0" hangingPunct="1">
              <a:spcBef>
                <a:spcPct val="20000"/>
              </a:spcBef>
              <a:buClrTx/>
              <a:buSzPct val="7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Tx/>
              <a:buSzPct val="70000"/>
              <a:buFont typeface="Wingdings 2"/>
              <a:buChar char="®"/>
              <a:defRPr kumimoji="0" sz="26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4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2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lvl="1"/>
            <a:r>
              <a:rPr lang="zh-CN" altLang="zh-CN" dirty="0"/>
              <a:t>时延是计算机网络的一项重要指标，各种时延影响到网络参数的设计。</a:t>
            </a:r>
            <a:endParaRPr lang="en-US" altLang="zh-CN" dirty="0"/>
          </a:p>
          <a:p>
            <a:pPr lvl="1"/>
            <a:r>
              <a:rPr lang="zh-CN" altLang="zh-CN" dirty="0"/>
              <a:t>和时延有关的一个概念是往返时间（</a:t>
            </a:r>
            <a:r>
              <a:rPr lang="en-US" altLang="zh-CN" dirty="0"/>
              <a:t>Round Trip Time</a:t>
            </a:r>
            <a:r>
              <a:rPr lang="zh-CN" altLang="zh-CN" dirty="0"/>
              <a:t>，</a:t>
            </a:r>
            <a:r>
              <a:rPr lang="en-US" altLang="zh-CN" dirty="0"/>
              <a:t>RTT</a:t>
            </a:r>
            <a:r>
              <a:rPr lang="zh-CN" altLang="zh-CN" dirty="0"/>
              <a:t>）。</a:t>
            </a:r>
            <a:endParaRPr lang="en-US" altLang="zh-CN" dirty="0"/>
          </a:p>
          <a:p>
            <a:pPr lvl="1"/>
            <a:r>
              <a:rPr lang="zh-CN" altLang="zh-CN" dirty="0"/>
              <a:t>在</a:t>
            </a:r>
            <a:r>
              <a:rPr lang="en-US" altLang="zh-CN" dirty="0"/>
              <a:t>TCP</a:t>
            </a:r>
            <a:r>
              <a:rPr lang="zh-CN" altLang="zh-CN" dirty="0"/>
              <a:t>中，</a:t>
            </a:r>
            <a:r>
              <a:rPr lang="en-US" altLang="zh-CN" dirty="0"/>
              <a:t>RTT</a:t>
            </a:r>
            <a:r>
              <a:rPr lang="zh-CN" altLang="zh-CN" dirty="0"/>
              <a:t>表示报文从发送出去到</a:t>
            </a:r>
            <a:r>
              <a:rPr lang="zh-CN" altLang="en-US" dirty="0"/>
              <a:t>收到</a:t>
            </a:r>
            <a:r>
              <a:rPr lang="zh-CN" altLang="zh-CN" dirty="0"/>
              <a:t>确认</a:t>
            </a:r>
            <a:r>
              <a:rPr lang="zh-CN" altLang="en-US" dirty="0"/>
              <a:t>消息</a:t>
            </a:r>
            <a:r>
              <a:rPr lang="zh-CN" altLang="zh-CN" dirty="0"/>
              <a:t>的这一段时间。</a:t>
            </a:r>
            <a:endParaRPr lang="zh-CN" altLang="en-US" dirty="0"/>
          </a:p>
        </p:txBody>
      </p:sp>
    </p:spTree>
    <p:extLst>
      <p:ext uri="{BB962C8B-B14F-4D97-AF65-F5344CB8AC3E}">
        <p14:creationId xmlns:p14="http://schemas.microsoft.com/office/powerpoint/2010/main" val="42217896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1.6 </a:t>
            </a:r>
            <a:r>
              <a:rPr lang="zh-CN" altLang="zh-CN" b="1" dirty="0"/>
              <a:t>计算机网络的性能指标</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1.6.5 </a:t>
                </a:r>
                <a:r>
                  <a:rPr lang="zh-CN" altLang="zh-CN" dirty="0"/>
                  <a:t>时延带宽积</a:t>
                </a:r>
              </a:p>
              <a:p>
                <a:pPr lvl="1"/>
                <a:r>
                  <a:rPr lang="zh-CN" altLang="zh-CN" dirty="0"/>
                  <a:t>一条链路的时延带宽积是指其传播时延和带宽的乘积，公式如下：</a:t>
                </a:r>
              </a:p>
              <a:p>
                <a:pPr marL="914400" lvl="2" indent="0" algn="ctr">
                  <a:buNone/>
                </a:pPr>
                <a14:m>
                  <m:oMath xmlns:m="http://schemas.openxmlformats.org/officeDocument/2006/math">
                    <m:r>
                      <a:rPr lang="zh-CN" altLang="zh-CN">
                        <a:latin typeface="Cambria Math" panose="02040503050406030204" pitchFamily="18" charset="0"/>
                      </a:rPr>
                      <m:t>时延带宽积</m:t>
                    </m:r>
                    <m:r>
                      <a:rPr lang="en-US" altLang="zh-CN">
                        <a:latin typeface="Cambria Math" panose="02040503050406030204" pitchFamily="18" charset="0"/>
                      </a:rPr>
                      <m:t>=</m:t>
                    </m:r>
                    <m:r>
                      <a:rPr lang="zh-CN" altLang="zh-CN">
                        <a:latin typeface="Cambria Math" panose="02040503050406030204" pitchFamily="18" charset="0"/>
                      </a:rPr>
                      <m:t>传播时延</m:t>
                    </m:r>
                    <m:r>
                      <a:rPr lang="en-US" altLang="zh-CN">
                        <a:latin typeface="Cambria Math" panose="02040503050406030204" pitchFamily="18" charset="0"/>
                      </a:rPr>
                      <m:t>×</m:t>
                    </m:r>
                    <m:r>
                      <a:rPr lang="zh-CN" altLang="zh-CN">
                        <a:latin typeface="Cambria Math" panose="02040503050406030204" pitchFamily="18" charset="0"/>
                      </a:rPr>
                      <m:t>带宽</m:t>
                    </m:r>
                  </m:oMath>
                </a14:m>
                <a:r>
                  <a:rPr lang="en-US" altLang="zh-CN" dirty="0"/>
                  <a:t>		</a:t>
                </a:r>
              </a:p>
              <a:p>
                <a:pPr lvl="1"/>
                <a:r>
                  <a:rPr lang="zh-CN" altLang="zh-CN" dirty="0"/>
                  <a:t>时延带宽积的单位是比特。</a:t>
                </a:r>
                <a:endParaRPr lang="en-US" altLang="zh-CN" dirty="0"/>
              </a:p>
              <a:p>
                <a:pPr lvl="1"/>
                <a:r>
                  <a:rPr lang="zh-CN" altLang="zh-CN" dirty="0"/>
                  <a:t>时延带宽积是要测量从一比特进入该管道开始到流出该管道的这一段时间内，该管道最多可以装载多少比特数</a:t>
                </a:r>
                <a:r>
                  <a:rPr lang="zh-CN" altLang="en-US" dirty="0"/>
                  <a:t>。</a:t>
                </a:r>
                <a:endParaRPr lang="en-US" altLang="zh-CN" dirty="0"/>
              </a:p>
              <a:p>
                <a:pPr lvl="1"/>
                <a:r>
                  <a:rPr lang="zh-CN" altLang="zh-CN" dirty="0"/>
                  <a:t>时延带宽积就是</a:t>
                </a:r>
                <a:r>
                  <a:rPr lang="zh-CN" altLang="en-US" dirty="0"/>
                  <a:t>图</a:t>
                </a:r>
                <a:r>
                  <a:rPr lang="en-US" altLang="zh-CN" dirty="0"/>
                  <a:t>1-12</a:t>
                </a:r>
                <a:r>
                  <a:rPr lang="zh-CN" altLang="en-US" dirty="0"/>
                  <a:t>所示管道的</a:t>
                </a:r>
                <a:r>
                  <a:rPr lang="zh-CN" altLang="zh-CN" dirty="0"/>
                  <a:t>容积。</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4"/>
                <a:stretch>
                  <a:fillRect l="-722" t="-2156" r="-3556"/>
                </a:stretch>
              </a:blipFill>
            </p:spPr>
            <p:txBody>
              <a:bodyPr/>
              <a:lstStyle/>
              <a:p>
                <a:r>
                  <a:rPr lang="zh-CN" altLang="en-US">
                    <a:noFill/>
                  </a:rPr>
                  <a:t> </a:t>
                </a:r>
              </a:p>
            </p:txBody>
          </p:sp>
        </mc:Fallback>
      </mc:AlternateContent>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51</a:t>
            </a:fld>
            <a:endParaRPr lang="zh-CN" altLang="en-US"/>
          </a:p>
        </p:txBody>
      </p:sp>
      <p:sp>
        <p:nvSpPr>
          <p:cNvPr id="6" name="Rectangle 2"/>
          <p:cNvSpPr>
            <a:spLocks noChangeArrowheads="1"/>
          </p:cNvSpPr>
          <p:nvPr/>
        </p:nvSpPr>
        <p:spPr bwMode="auto">
          <a:xfrm>
            <a:off x="3187338" y="41539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439434679"/>
              </p:ext>
            </p:extLst>
          </p:nvPr>
        </p:nvGraphicFramePr>
        <p:xfrm>
          <a:off x="4037496" y="5037998"/>
          <a:ext cx="6630944" cy="1382835"/>
        </p:xfrm>
        <a:graphic>
          <a:graphicData uri="http://schemas.openxmlformats.org/presentationml/2006/ole">
            <mc:AlternateContent xmlns:mc="http://schemas.openxmlformats.org/markup-compatibility/2006">
              <mc:Choice xmlns:v="urn:schemas-microsoft-com:vml" Requires="v">
                <p:oleObj spid="_x0000_s16615" name="Visio" r:id="rId5" imgW="5438769" imgH="1124003" progId="Visio.Drawing.15">
                  <p:embed/>
                </p:oleObj>
              </mc:Choice>
              <mc:Fallback>
                <p:oleObj name="Visio" r:id="rId5" imgW="5438769" imgH="1124003"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7496" y="5037998"/>
                        <a:ext cx="6630944" cy="1382835"/>
                      </a:xfrm>
                      <a:prstGeom prst="rect">
                        <a:avLst/>
                      </a:prstGeom>
                      <a:noFill/>
                    </p:spPr>
                  </p:pic>
                </p:oleObj>
              </mc:Fallback>
            </mc:AlternateContent>
          </a:graphicData>
        </a:graphic>
      </p:graphicFrame>
      <p:sp>
        <p:nvSpPr>
          <p:cNvPr id="8" name="矩形 7"/>
          <p:cNvSpPr/>
          <p:nvPr/>
        </p:nvSpPr>
        <p:spPr>
          <a:xfrm>
            <a:off x="6566467" y="6312994"/>
            <a:ext cx="2775119" cy="369332"/>
          </a:xfrm>
          <a:prstGeom prst="rect">
            <a:avLst/>
          </a:prstGeom>
        </p:spPr>
        <p:txBody>
          <a:bodyPr wrap="none">
            <a:spAutoFit/>
          </a:bodyPr>
          <a:lstStyle/>
          <a:p>
            <a:pPr>
              <a:defRPr/>
            </a:pPr>
            <a:r>
              <a:rPr lang="zh-CN" altLang="zh-CN" dirty="0"/>
              <a:t>图</a:t>
            </a:r>
            <a:r>
              <a:rPr lang="en-US" altLang="zh-CN" dirty="0"/>
              <a:t>1-12 </a:t>
            </a:r>
            <a:r>
              <a:rPr lang="zh-CN" altLang="zh-CN" dirty="0"/>
              <a:t>时延带宽积的概念</a:t>
            </a:r>
          </a:p>
        </p:txBody>
      </p:sp>
    </p:spTree>
    <p:extLst>
      <p:ext uri="{BB962C8B-B14F-4D97-AF65-F5344CB8AC3E}">
        <p14:creationId xmlns:p14="http://schemas.microsoft.com/office/powerpoint/2010/main" val="3035568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1.6 </a:t>
            </a:r>
            <a:r>
              <a:rPr lang="zh-CN" altLang="zh-CN" b="1" dirty="0"/>
              <a:t>计算机网络的性能指标</a:t>
            </a:r>
            <a:endParaRPr lang="zh-CN" altLang="en-US" dirty="0"/>
          </a:p>
        </p:txBody>
      </p:sp>
      <p:sp>
        <p:nvSpPr>
          <p:cNvPr id="3" name="内容占位符 2"/>
          <p:cNvSpPr>
            <a:spLocks noGrp="1"/>
          </p:cNvSpPr>
          <p:nvPr>
            <p:ph idx="1"/>
          </p:nvPr>
        </p:nvSpPr>
        <p:spPr>
          <a:xfrm>
            <a:off x="609600" y="1600201"/>
            <a:ext cx="10972800" cy="2057399"/>
          </a:xfrm>
        </p:spPr>
        <p:txBody>
          <a:bodyPr/>
          <a:lstStyle/>
          <a:p>
            <a:r>
              <a:rPr lang="en-US" altLang="zh-CN" dirty="0"/>
              <a:t>1.6.6 </a:t>
            </a:r>
            <a:r>
              <a:rPr lang="zh-CN" altLang="zh-CN" dirty="0"/>
              <a:t>误码率</a:t>
            </a:r>
          </a:p>
          <a:p>
            <a:pPr lvl="1"/>
            <a:r>
              <a:rPr lang="zh-CN" altLang="zh-CN" dirty="0"/>
              <a:t>误码率表示计算机网络和数据通信系统的可靠性，它是统计指标，</a:t>
            </a:r>
            <a:r>
              <a:rPr lang="zh-CN" altLang="zh-CN" b="1" dirty="0">
                <a:solidFill>
                  <a:srgbClr val="C00000"/>
                </a:solidFill>
              </a:rPr>
              <a:t>指传输比特出错的概率</a:t>
            </a:r>
            <a:r>
              <a:rPr lang="zh-CN" altLang="zh-CN" dirty="0"/>
              <a:t>，即一段时间内，传输出错的比特数与传输的总比特数的比值，用公式可表示为：</a:t>
            </a:r>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52</a:t>
            </a:fld>
            <a:endParaRPr lang="zh-CN" alt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653998972"/>
              </p:ext>
            </p:extLst>
          </p:nvPr>
        </p:nvGraphicFramePr>
        <p:xfrm>
          <a:off x="158676" y="3480682"/>
          <a:ext cx="11423724" cy="1490051"/>
        </p:xfrm>
        <a:graphic>
          <a:graphicData uri="http://schemas.openxmlformats.org/presentationml/2006/ole">
            <mc:AlternateContent xmlns:mc="http://schemas.openxmlformats.org/markup-compatibility/2006">
              <mc:Choice xmlns:v="urn:schemas-microsoft-com:vml" Requires="v">
                <p:oleObj spid="_x0000_s17633" name="文档" r:id="rId3" imgW="5037116" imgH="657697" progId="Word.Document.12">
                  <p:embed/>
                </p:oleObj>
              </mc:Choice>
              <mc:Fallback>
                <p:oleObj name="文档" r:id="rId3" imgW="5037116" imgH="657697" progId="Word.Document.12">
                  <p:embed/>
                  <p:pic>
                    <p:nvPicPr>
                      <p:cNvPr id="0" name="Object 1"/>
                      <p:cNvPicPr>
                        <a:picLocks noChangeAspect="1" noChangeArrowheads="1"/>
                      </p:cNvPicPr>
                      <p:nvPr/>
                    </p:nvPicPr>
                    <p:blipFill>
                      <a:blip r:embed="rId4"/>
                      <a:srcRect/>
                      <a:stretch>
                        <a:fillRect/>
                      </a:stretch>
                    </p:blipFill>
                    <p:spPr bwMode="auto">
                      <a:xfrm>
                        <a:off x="158676" y="3480682"/>
                        <a:ext cx="11423724" cy="1490051"/>
                      </a:xfrm>
                      <a:prstGeom prst="rect">
                        <a:avLst/>
                      </a:prstGeom>
                      <a:noFill/>
                    </p:spPr>
                  </p:pic>
                </p:oleObj>
              </mc:Fallback>
            </mc:AlternateContent>
          </a:graphicData>
        </a:graphic>
      </p:graphicFrame>
      <p:sp>
        <p:nvSpPr>
          <p:cNvPr id="9" name="内容占位符 2"/>
          <p:cNvSpPr txBox="1">
            <a:spLocks/>
          </p:cNvSpPr>
          <p:nvPr/>
        </p:nvSpPr>
        <p:spPr>
          <a:xfrm>
            <a:off x="609600" y="4774856"/>
            <a:ext cx="11186160" cy="2057399"/>
          </a:xfrm>
          <a:prstGeom prst="rect">
            <a:avLst/>
          </a:prstGeom>
        </p:spPr>
        <p:txBody>
          <a:bodyPr vert="horz" rtlCol="0">
            <a:normAutofit/>
          </a:bodyPr>
          <a:lstStyle>
            <a:lvl1pPr marL="342900" indent="-342900" algn="l" rtl="0" eaLnBrk="1" latinLnBrk="0" hangingPunct="1">
              <a:spcBef>
                <a:spcPct val="20000"/>
              </a:spcBef>
              <a:buClr>
                <a:srgbClr val="C00000"/>
              </a:buClr>
              <a:buSzPct val="80000"/>
              <a:buFont typeface="Wingdings 2"/>
              <a:buChar char=""/>
              <a:defRPr kumimoji="0" sz="3200" b="1" kern="1200">
                <a:solidFill>
                  <a:srgbClr val="C00000"/>
                </a:solidFill>
                <a:latin typeface="+mn-lt"/>
                <a:ea typeface="+mn-ea"/>
                <a:cs typeface="+mn-cs"/>
              </a:defRPr>
            </a:lvl1pPr>
            <a:lvl2pPr marL="742950" indent="-285750" algn="l" rtl="0" eaLnBrk="1" latinLnBrk="0" hangingPunct="1">
              <a:spcBef>
                <a:spcPct val="20000"/>
              </a:spcBef>
              <a:buClrTx/>
              <a:buSzPct val="7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Tx/>
              <a:buSzPct val="70000"/>
              <a:buFont typeface="Wingdings 2"/>
              <a:buChar char="®"/>
              <a:defRPr kumimoji="0" sz="26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4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2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lvl="1"/>
            <a:r>
              <a:rPr lang="zh-CN" altLang="zh-CN" dirty="0"/>
              <a:t>误码率一般要求低于</a:t>
            </a:r>
            <a:r>
              <a:rPr lang="en-US" altLang="zh-CN" dirty="0"/>
              <a:t>10</a:t>
            </a:r>
            <a:r>
              <a:rPr lang="en-US" altLang="zh-CN" baseline="30000" dirty="0"/>
              <a:t>-6</a:t>
            </a:r>
            <a:r>
              <a:rPr lang="zh-CN" altLang="zh-CN" dirty="0"/>
              <a:t>，即平均每传</a:t>
            </a:r>
            <a:r>
              <a:rPr lang="en-US" altLang="zh-CN" dirty="0"/>
              <a:t>1</a:t>
            </a:r>
            <a:r>
              <a:rPr lang="zh-CN" altLang="zh-CN" dirty="0"/>
              <a:t>兆位才允许错</a:t>
            </a:r>
            <a:r>
              <a:rPr lang="en-US" altLang="zh-CN" dirty="0"/>
              <a:t>1</a:t>
            </a:r>
            <a:r>
              <a:rPr lang="zh-CN" altLang="zh-CN" dirty="0"/>
              <a:t>位。</a:t>
            </a:r>
            <a:endParaRPr lang="en-US" altLang="zh-CN" dirty="0"/>
          </a:p>
          <a:p>
            <a:pPr lvl="1"/>
            <a:r>
              <a:rPr lang="zh-CN" altLang="zh-CN" dirty="0"/>
              <a:t>在</a:t>
            </a:r>
            <a:r>
              <a:rPr lang="en-US" altLang="zh-CN" dirty="0"/>
              <a:t>LAN</a:t>
            </a:r>
            <a:r>
              <a:rPr lang="zh-CN" altLang="zh-CN" dirty="0"/>
              <a:t>和光纤传输中，误码率还可以更低，可以达到</a:t>
            </a:r>
            <a:r>
              <a:rPr lang="en-US" altLang="zh-CN" dirty="0"/>
              <a:t>10</a:t>
            </a:r>
            <a:r>
              <a:rPr lang="en-US" altLang="zh-CN" baseline="30000" dirty="0"/>
              <a:t>-9</a:t>
            </a:r>
            <a:r>
              <a:rPr lang="zh-CN" altLang="zh-CN" dirty="0"/>
              <a:t>，甚至更低。</a:t>
            </a:r>
            <a:endParaRPr lang="zh-CN" altLang="en-US" dirty="0"/>
          </a:p>
          <a:p>
            <a:endParaRPr lang="zh-CN" altLang="en-US" dirty="0"/>
          </a:p>
        </p:txBody>
      </p:sp>
    </p:spTree>
    <p:extLst>
      <p:ext uri="{BB962C8B-B14F-4D97-AF65-F5344CB8AC3E}">
        <p14:creationId xmlns:p14="http://schemas.microsoft.com/office/powerpoint/2010/main" val="3587591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1.6 </a:t>
            </a:r>
            <a:r>
              <a:rPr lang="zh-CN" altLang="zh-CN" b="1" dirty="0"/>
              <a:t>计算机网络的性能指标</a:t>
            </a:r>
            <a:endParaRPr lang="zh-CN" altLang="en-US" dirty="0"/>
          </a:p>
        </p:txBody>
      </p:sp>
      <p:sp>
        <p:nvSpPr>
          <p:cNvPr id="3" name="内容占位符 2"/>
          <p:cNvSpPr>
            <a:spLocks noGrp="1"/>
          </p:cNvSpPr>
          <p:nvPr>
            <p:ph idx="1"/>
          </p:nvPr>
        </p:nvSpPr>
        <p:spPr>
          <a:xfrm>
            <a:off x="609600" y="1600202"/>
            <a:ext cx="10972800" cy="1652450"/>
          </a:xfrm>
        </p:spPr>
        <p:txBody>
          <a:bodyPr/>
          <a:lstStyle/>
          <a:p>
            <a:r>
              <a:rPr lang="en-US" altLang="zh-CN" dirty="0"/>
              <a:t>1.6.7 </a:t>
            </a:r>
            <a:r>
              <a:rPr lang="zh-CN" altLang="zh-CN" dirty="0"/>
              <a:t>丢包率</a:t>
            </a:r>
          </a:p>
          <a:p>
            <a:pPr lvl="1"/>
            <a:r>
              <a:rPr lang="zh-CN" altLang="zh-CN" dirty="0"/>
              <a:t>丢包率是指在一定的时间段内，两个结点之间分组传输过程中丢失的分组数与传输的总分组数的比率，用公式可以表示为：</a:t>
            </a:r>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53</a:t>
            </a:fld>
            <a:endParaRPr lang="zh-CN" altLang="en-US"/>
          </a:p>
        </p:txBody>
      </p:sp>
      <p:sp>
        <p:nvSpPr>
          <p:cNvPr id="6" name="内容占位符 2"/>
          <p:cNvSpPr txBox="1">
            <a:spLocks/>
          </p:cNvSpPr>
          <p:nvPr/>
        </p:nvSpPr>
        <p:spPr>
          <a:xfrm>
            <a:off x="803753" y="4707965"/>
            <a:ext cx="10972800" cy="1013566"/>
          </a:xfrm>
          <a:prstGeom prst="rect">
            <a:avLst/>
          </a:prstGeom>
        </p:spPr>
        <p:txBody>
          <a:bodyPr vert="horz" rtlCol="0">
            <a:normAutofit/>
          </a:bodyPr>
          <a:lstStyle>
            <a:lvl1pPr marL="342900" indent="-342900" algn="l" rtl="0" eaLnBrk="1" latinLnBrk="0" hangingPunct="1">
              <a:spcBef>
                <a:spcPct val="20000"/>
              </a:spcBef>
              <a:buClr>
                <a:srgbClr val="C00000"/>
              </a:buClr>
              <a:buSzPct val="80000"/>
              <a:buFont typeface="Wingdings 2"/>
              <a:buChar char=""/>
              <a:defRPr kumimoji="0" sz="3200" b="1" kern="1200">
                <a:solidFill>
                  <a:srgbClr val="C00000"/>
                </a:solidFill>
                <a:latin typeface="+mn-lt"/>
                <a:ea typeface="+mn-ea"/>
                <a:cs typeface="+mn-cs"/>
              </a:defRPr>
            </a:lvl1pPr>
            <a:lvl2pPr marL="742950" indent="-285750" algn="l" rtl="0" eaLnBrk="1" latinLnBrk="0" hangingPunct="1">
              <a:spcBef>
                <a:spcPct val="20000"/>
              </a:spcBef>
              <a:buClrTx/>
              <a:buSzPct val="7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Tx/>
              <a:buSzPct val="70000"/>
              <a:buFont typeface="Wingdings 2"/>
              <a:buChar char="®"/>
              <a:defRPr kumimoji="0" sz="26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4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2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lvl="1"/>
            <a:r>
              <a:rPr lang="zh-CN" altLang="zh-CN" dirty="0"/>
              <a:t>丢包率也是一个统计指标，用来衡量一个计算机网络在一段时间内的拥塞情况。</a:t>
            </a:r>
            <a:endParaRPr lang="zh-CN" altLang="en-US" dirty="0"/>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902630227"/>
              </p:ext>
            </p:extLst>
          </p:nvPr>
        </p:nvGraphicFramePr>
        <p:xfrm>
          <a:off x="938680" y="3263480"/>
          <a:ext cx="10321504" cy="1346283"/>
        </p:xfrm>
        <a:graphic>
          <a:graphicData uri="http://schemas.openxmlformats.org/presentationml/2006/ole">
            <mc:AlternateContent xmlns:mc="http://schemas.openxmlformats.org/markup-compatibility/2006">
              <mc:Choice xmlns:v="urn:schemas-microsoft-com:vml" Requires="v">
                <p:oleObj spid="_x0000_s18655" name="文档" r:id="rId3" imgW="5037116" imgH="657697" progId="Word.Document.12">
                  <p:embed/>
                </p:oleObj>
              </mc:Choice>
              <mc:Fallback>
                <p:oleObj name="文档" r:id="rId3" imgW="5037116" imgH="657697" progId="Word.Document.12">
                  <p:embed/>
                  <p:pic>
                    <p:nvPicPr>
                      <p:cNvPr id="0" name="Object 1"/>
                      <p:cNvPicPr>
                        <a:picLocks noChangeAspect="1" noChangeArrowheads="1"/>
                      </p:cNvPicPr>
                      <p:nvPr/>
                    </p:nvPicPr>
                    <p:blipFill>
                      <a:blip r:embed="rId4"/>
                      <a:srcRect/>
                      <a:stretch>
                        <a:fillRect/>
                      </a:stretch>
                    </p:blipFill>
                    <p:spPr bwMode="auto">
                      <a:xfrm>
                        <a:off x="938680" y="3263480"/>
                        <a:ext cx="10321504" cy="1346283"/>
                      </a:xfrm>
                      <a:prstGeom prst="rect">
                        <a:avLst/>
                      </a:prstGeom>
                      <a:noFill/>
                    </p:spPr>
                  </p:pic>
                </p:oleObj>
              </mc:Fallback>
            </mc:AlternateContent>
          </a:graphicData>
        </a:graphic>
      </p:graphicFrame>
    </p:spTree>
    <p:extLst>
      <p:ext uri="{BB962C8B-B14F-4D97-AF65-F5344CB8AC3E}">
        <p14:creationId xmlns:p14="http://schemas.microsoft.com/office/powerpoint/2010/main" val="3034737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p>
        </p:txBody>
      </p:sp>
      <p:sp>
        <p:nvSpPr>
          <p:cNvPr id="3" name="内容占位符 2"/>
          <p:cNvSpPr>
            <a:spLocks noGrp="1"/>
          </p:cNvSpPr>
          <p:nvPr>
            <p:ph idx="1"/>
          </p:nvPr>
        </p:nvSpPr>
        <p:spPr/>
        <p:txBody>
          <a:bodyPr>
            <a:normAutofit lnSpcReduction="10000"/>
          </a:bodyPr>
          <a:lstStyle/>
          <a:p>
            <a:r>
              <a:rPr lang="en-US" altLang="zh-CN" dirty="0"/>
              <a:t>1.7.1 </a:t>
            </a:r>
            <a:r>
              <a:rPr lang="zh-CN" altLang="zh-CN" dirty="0"/>
              <a:t>协议</a:t>
            </a:r>
          </a:p>
          <a:p>
            <a:pPr lvl="1"/>
            <a:r>
              <a:rPr lang="zh-CN" altLang="zh-CN" dirty="0"/>
              <a:t>将为网络中的数据交换而建立的规则、标准或规约称为</a:t>
            </a:r>
            <a:r>
              <a:rPr lang="zh-CN" altLang="zh-CN" b="1" dirty="0">
                <a:solidFill>
                  <a:srgbClr val="C00000"/>
                </a:solidFill>
              </a:rPr>
              <a:t>网络协议</a:t>
            </a:r>
            <a:r>
              <a:rPr lang="zh-CN" altLang="zh-CN" dirty="0"/>
              <a:t>（</a:t>
            </a:r>
            <a:r>
              <a:rPr lang="en-US" altLang="zh-CN" dirty="0"/>
              <a:t>Network protocol</a:t>
            </a:r>
            <a:r>
              <a:rPr lang="zh-CN" altLang="zh-CN" dirty="0"/>
              <a:t>），简称</a:t>
            </a:r>
            <a:r>
              <a:rPr lang="zh-CN" altLang="zh-CN" b="1" dirty="0">
                <a:solidFill>
                  <a:srgbClr val="C00000"/>
                </a:solidFill>
              </a:rPr>
              <a:t>协议</a:t>
            </a:r>
            <a:r>
              <a:rPr lang="zh-CN" altLang="zh-CN" dirty="0"/>
              <a:t>。</a:t>
            </a:r>
            <a:endParaRPr lang="en-US" altLang="zh-CN" dirty="0"/>
          </a:p>
          <a:p>
            <a:pPr lvl="1"/>
            <a:r>
              <a:rPr lang="zh-CN" altLang="zh-CN" dirty="0"/>
              <a:t>协议由以下三个要素组成：</a:t>
            </a:r>
          </a:p>
          <a:p>
            <a:pPr lvl="2"/>
            <a:r>
              <a:rPr lang="zh-CN" altLang="zh-CN" dirty="0"/>
              <a:t>（</a:t>
            </a:r>
            <a:r>
              <a:rPr lang="en-US" altLang="zh-CN" dirty="0"/>
              <a:t>1</a:t>
            </a:r>
            <a:r>
              <a:rPr lang="zh-CN" altLang="zh-CN" dirty="0"/>
              <a:t>）</a:t>
            </a:r>
            <a:r>
              <a:rPr lang="zh-CN" altLang="zh-CN" b="1" dirty="0">
                <a:solidFill>
                  <a:srgbClr val="C00000"/>
                </a:solidFill>
              </a:rPr>
              <a:t>语法</a:t>
            </a:r>
            <a:r>
              <a:rPr lang="zh-CN" altLang="zh-CN" dirty="0"/>
              <a:t>：即数据与控制信息的结构或格式。后面各章中介绍的各协议数据单元格式就是该协议的语法。</a:t>
            </a:r>
          </a:p>
          <a:p>
            <a:pPr lvl="2"/>
            <a:r>
              <a:rPr lang="zh-CN" altLang="zh-CN" dirty="0"/>
              <a:t>（</a:t>
            </a:r>
            <a:r>
              <a:rPr lang="en-US" altLang="zh-CN" dirty="0"/>
              <a:t>2</a:t>
            </a:r>
            <a:r>
              <a:rPr lang="zh-CN" altLang="zh-CN" dirty="0"/>
              <a:t>）</a:t>
            </a:r>
            <a:r>
              <a:rPr lang="zh-CN" altLang="zh-CN" b="1" dirty="0">
                <a:solidFill>
                  <a:srgbClr val="C00000"/>
                </a:solidFill>
              </a:rPr>
              <a:t>语义</a:t>
            </a:r>
            <a:r>
              <a:rPr lang="zh-CN" altLang="zh-CN" dirty="0"/>
              <a:t>：即语法定义结构中的具体含义，表示需要发出何种控制信息，完成何种动作以及做出何种响应。数据单元格式中每个字段的含义就是语义。</a:t>
            </a:r>
          </a:p>
          <a:p>
            <a:pPr lvl="2"/>
            <a:r>
              <a:rPr lang="zh-CN" altLang="zh-CN" dirty="0"/>
              <a:t>（</a:t>
            </a:r>
            <a:r>
              <a:rPr lang="en-US" altLang="zh-CN" dirty="0"/>
              <a:t>3</a:t>
            </a:r>
            <a:r>
              <a:rPr lang="zh-CN" altLang="zh-CN" dirty="0"/>
              <a:t>）</a:t>
            </a:r>
            <a:r>
              <a:rPr lang="zh-CN" altLang="zh-CN" b="1" dirty="0">
                <a:solidFill>
                  <a:srgbClr val="C00000"/>
                </a:solidFill>
              </a:rPr>
              <a:t>定时</a:t>
            </a:r>
            <a:r>
              <a:rPr lang="zh-CN" altLang="zh-CN" dirty="0"/>
              <a:t>：事件实现顺序的详细说明。</a:t>
            </a:r>
          </a:p>
          <a:p>
            <a:pPr lvl="3"/>
            <a:endParaRPr lang="zh-CN" altLang="zh-CN" dirty="0"/>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54</a:t>
            </a:fld>
            <a:endParaRPr lang="zh-CN" altLang="en-US"/>
          </a:p>
        </p:txBody>
      </p:sp>
    </p:spTree>
    <p:extLst>
      <p:ext uri="{BB962C8B-B14F-4D97-AF65-F5344CB8AC3E}">
        <p14:creationId xmlns:p14="http://schemas.microsoft.com/office/powerpoint/2010/main" val="4082910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p>
        </p:txBody>
      </p:sp>
      <p:sp>
        <p:nvSpPr>
          <p:cNvPr id="3" name="内容占位符 2"/>
          <p:cNvSpPr>
            <a:spLocks noGrp="1"/>
          </p:cNvSpPr>
          <p:nvPr>
            <p:ph idx="1"/>
          </p:nvPr>
        </p:nvSpPr>
        <p:spPr>
          <a:xfrm>
            <a:off x="609600" y="1600201"/>
            <a:ext cx="10972800" cy="1626325"/>
          </a:xfrm>
        </p:spPr>
        <p:txBody>
          <a:bodyPr>
            <a:normAutofit fontScale="92500" lnSpcReduction="20000"/>
          </a:bodyPr>
          <a:lstStyle/>
          <a:p>
            <a:r>
              <a:rPr lang="en-US" altLang="zh-CN" dirty="0"/>
              <a:t>1.7.2 </a:t>
            </a:r>
            <a:r>
              <a:rPr lang="zh-CN" altLang="zh-CN" dirty="0"/>
              <a:t>分层</a:t>
            </a:r>
          </a:p>
          <a:p>
            <a:pPr lvl="1"/>
            <a:r>
              <a:rPr lang="zh-CN" altLang="zh-CN" dirty="0"/>
              <a:t>计算机网络是个非常复杂的系统，要让通信的双方能够协调地工作并保证通信正确而有序是件非常复杂的事情。</a:t>
            </a:r>
            <a:endParaRPr lang="en-US" altLang="zh-CN" dirty="0"/>
          </a:p>
          <a:p>
            <a:pPr lvl="1"/>
            <a:r>
              <a:rPr lang="zh-CN" altLang="en-US" dirty="0"/>
              <a:t>图</a:t>
            </a:r>
            <a:r>
              <a:rPr lang="en-US" altLang="zh-CN" dirty="0"/>
              <a:t>1-13</a:t>
            </a:r>
            <a:r>
              <a:rPr lang="zh-CN" altLang="en-US" dirty="0"/>
              <a:t>所示的航空快递包裹流程就是一个分层的实例。</a:t>
            </a:r>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55</a:t>
            </a:fld>
            <a:endParaRPr lang="zh-CN" altLang="en-US"/>
          </a:p>
        </p:txBody>
      </p:sp>
      <p:sp>
        <p:nvSpPr>
          <p:cNvPr id="8" name="Rectangle 4"/>
          <p:cNvSpPr>
            <a:spLocks noChangeArrowheads="1"/>
          </p:cNvSpPr>
          <p:nvPr/>
        </p:nvSpPr>
        <p:spPr bwMode="auto">
          <a:xfrm>
            <a:off x="2717074" y="32265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2823719151"/>
              </p:ext>
            </p:extLst>
          </p:nvPr>
        </p:nvGraphicFramePr>
        <p:xfrm>
          <a:off x="3735977" y="3251023"/>
          <a:ext cx="6374675" cy="3291955"/>
        </p:xfrm>
        <a:graphic>
          <a:graphicData uri="http://schemas.openxmlformats.org/presentationml/2006/ole">
            <mc:AlternateContent xmlns:mc="http://schemas.openxmlformats.org/markup-compatibility/2006">
              <mc:Choice xmlns:v="urn:schemas-microsoft-com:vml" Requires="v">
                <p:oleObj spid="_x0000_s19673" name="Visio" r:id="rId3" imgW="4343349" imgH="2248007" progId="Visio.Drawing.15">
                  <p:embed/>
                </p:oleObj>
              </mc:Choice>
              <mc:Fallback>
                <p:oleObj name="Visio" r:id="rId3" imgW="4343349" imgH="2248007"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977" y="3251023"/>
                        <a:ext cx="6374675" cy="3291955"/>
                      </a:xfrm>
                      <a:prstGeom prst="rect">
                        <a:avLst/>
                      </a:prstGeom>
                      <a:noFill/>
                    </p:spPr>
                  </p:pic>
                </p:oleObj>
              </mc:Fallback>
            </mc:AlternateContent>
          </a:graphicData>
        </a:graphic>
      </p:graphicFrame>
      <p:sp>
        <p:nvSpPr>
          <p:cNvPr id="10" name="矩形 9"/>
          <p:cNvSpPr/>
          <p:nvPr/>
        </p:nvSpPr>
        <p:spPr>
          <a:xfrm>
            <a:off x="5439574" y="6492874"/>
            <a:ext cx="2967479" cy="369332"/>
          </a:xfrm>
          <a:prstGeom prst="rect">
            <a:avLst/>
          </a:prstGeom>
        </p:spPr>
        <p:txBody>
          <a:bodyPr wrap="none">
            <a:spAutoFit/>
          </a:bodyPr>
          <a:lstStyle/>
          <a:p>
            <a:pPr algn="ctr">
              <a:spcAft>
                <a:spcPts val="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图</a:t>
            </a:r>
            <a:r>
              <a:rPr lang="en-US" altLang="zh-CN" kern="100" dirty="0">
                <a:latin typeface="Calibri" panose="020F0502020204030204" pitchFamily="34" charset="0"/>
                <a:ea typeface="宋体" panose="02010600030101010101" pitchFamily="2" charset="-122"/>
                <a:cs typeface="Times New Roman" panose="02020603050405020304" pitchFamily="18" charset="0"/>
              </a:rPr>
              <a:t>1-13 </a:t>
            </a:r>
            <a:r>
              <a:rPr lang="zh-CN" altLang="zh-CN" kern="100" dirty="0">
                <a:latin typeface="Calibri" panose="020F0502020204030204" pitchFamily="34" charset="0"/>
                <a:ea typeface="宋体" panose="02010600030101010101" pitchFamily="2" charset="-122"/>
                <a:cs typeface="Times New Roman" panose="02020603050405020304" pitchFamily="18" charset="0"/>
              </a:rPr>
              <a:t>航空快递包裹流程图</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60118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p>
        </p:txBody>
      </p:sp>
      <p:sp>
        <p:nvSpPr>
          <p:cNvPr id="3" name="内容占位符 2"/>
          <p:cNvSpPr>
            <a:spLocks noGrp="1"/>
          </p:cNvSpPr>
          <p:nvPr>
            <p:ph idx="1"/>
          </p:nvPr>
        </p:nvSpPr>
        <p:spPr/>
        <p:txBody>
          <a:bodyPr>
            <a:normAutofit lnSpcReduction="10000"/>
          </a:bodyPr>
          <a:lstStyle/>
          <a:p>
            <a:r>
              <a:rPr lang="en-US" altLang="zh-CN" dirty="0"/>
              <a:t>1.7.2 </a:t>
            </a:r>
            <a:r>
              <a:rPr lang="zh-CN" altLang="zh-CN" dirty="0"/>
              <a:t>分层</a:t>
            </a:r>
            <a:endParaRPr lang="en-US" altLang="zh-CN" dirty="0"/>
          </a:p>
          <a:p>
            <a:pPr lvl="1"/>
            <a:r>
              <a:rPr lang="zh-CN" altLang="zh-CN" dirty="0"/>
              <a:t>分层方法的优点主要表现如下：</a:t>
            </a:r>
          </a:p>
          <a:p>
            <a:pPr lvl="2"/>
            <a:r>
              <a:rPr lang="zh-CN" altLang="zh-CN" b="1" dirty="0">
                <a:solidFill>
                  <a:srgbClr val="C00000"/>
                </a:solidFill>
              </a:rPr>
              <a:t>各层次之间相互独立</a:t>
            </a:r>
            <a:r>
              <a:rPr lang="zh-CN" altLang="zh-CN" dirty="0"/>
              <a:t>，每一个层次均不需要清楚它的下一层是如何实现的，而仅仅需要知道它的下一层为它提供了什么样的服务并使用这些服务来完成自己的工作即可。</a:t>
            </a:r>
            <a:endParaRPr lang="en-US" altLang="zh-CN" dirty="0"/>
          </a:p>
          <a:p>
            <a:pPr lvl="2"/>
            <a:r>
              <a:rPr lang="zh-CN" altLang="zh-CN" b="1" dirty="0">
                <a:solidFill>
                  <a:srgbClr val="C00000"/>
                </a:solidFill>
              </a:rPr>
              <a:t>灵活性好</a:t>
            </a:r>
            <a:r>
              <a:rPr lang="zh-CN" altLang="zh-CN" dirty="0"/>
              <a:t>，由于各层相互独立，则各层功能的实现就可以非常灵活。</a:t>
            </a:r>
            <a:endParaRPr lang="en-US" altLang="zh-CN" dirty="0"/>
          </a:p>
          <a:p>
            <a:pPr lvl="2"/>
            <a:r>
              <a:rPr lang="zh-CN" altLang="zh-CN" b="1" dirty="0">
                <a:solidFill>
                  <a:srgbClr val="C00000"/>
                </a:solidFill>
              </a:rPr>
              <a:t>易于实现、维护和升级</a:t>
            </a:r>
            <a:r>
              <a:rPr lang="zh-CN" altLang="zh-CN" dirty="0"/>
              <a:t>，还是因为各层的独立性，每一层的实现与升级不影响其它层，而且各层功能单一，有利于模块化实现和维护。</a:t>
            </a:r>
          </a:p>
          <a:p>
            <a:pPr lvl="2"/>
            <a:r>
              <a:rPr lang="zh-CN" altLang="zh-CN" b="1" dirty="0">
                <a:solidFill>
                  <a:srgbClr val="C00000"/>
                </a:solidFill>
              </a:rPr>
              <a:t>有利于标准化工作</a:t>
            </a:r>
            <a:r>
              <a:rPr lang="zh-CN" altLang="zh-CN" dirty="0"/>
              <a:t>，由于每层只需要完成它该负责的工作，而且这些工作是具体的，因此就可以将这些工作内容和流程标准化。</a:t>
            </a:r>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56</a:t>
            </a:fld>
            <a:endParaRPr lang="zh-CN" altLang="en-US"/>
          </a:p>
        </p:txBody>
      </p:sp>
    </p:spTree>
    <p:extLst>
      <p:ext uri="{BB962C8B-B14F-4D97-AF65-F5344CB8AC3E}">
        <p14:creationId xmlns:p14="http://schemas.microsoft.com/office/powerpoint/2010/main" val="1084725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p>
        </p:txBody>
      </p:sp>
      <p:sp>
        <p:nvSpPr>
          <p:cNvPr id="3" name="内容占位符 2"/>
          <p:cNvSpPr>
            <a:spLocks noGrp="1"/>
          </p:cNvSpPr>
          <p:nvPr>
            <p:ph idx="1"/>
          </p:nvPr>
        </p:nvSpPr>
        <p:spPr>
          <a:xfrm>
            <a:off x="609599" y="1600201"/>
            <a:ext cx="11173097" cy="4942778"/>
          </a:xfrm>
        </p:spPr>
        <p:txBody>
          <a:bodyPr>
            <a:normAutofit lnSpcReduction="10000"/>
          </a:bodyPr>
          <a:lstStyle/>
          <a:p>
            <a:r>
              <a:rPr lang="en-US" altLang="zh-CN" sz="2800" dirty="0"/>
              <a:t>1.7.3 </a:t>
            </a:r>
            <a:r>
              <a:rPr lang="zh-CN" altLang="zh-CN" sz="2800" dirty="0"/>
              <a:t>分层的网络体系结构</a:t>
            </a:r>
          </a:p>
          <a:p>
            <a:pPr lvl="1"/>
            <a:r>
              <a:rPr lang="zh-CN" altLang="zh-CN" sz="2600" dirty="0"/>
              <a:t>计算机网络采用分层方法</a:t>
            </a:r>
            <a:endParaRPr lang="en-US" altLang="zh-CN" sz="2600" dirty="0"/>
          </a:p>
          <a:p>
            <a:pPr lvl="1"/>
            <a:r>
              <a:rPr lang="zh-CN" altLang="zh-CN" sz="2600" dirty="0"/>
              <a:t>将计算机网络的</a:t>
            </a:r>
            <a:r>
              <a:rPr lang="zh-CN" altLang="zh-CN" sz="2600" b="1" dirty="0">
                <a:solidFill>
                  <a:srgbClr val="C00000"/>
                </a:solidFill>
              </a:rPr>
              <a:t>各层及相应协议的集合</a:t>
            </a:r>
            <a:r>
              <a:rPr lang="zh-CN" altLang="zh-CN" sz="2600" dirty="0"/>
              <a:t>称为</a:t>
            </a:r>
            <a:r>
              <a:rPr lang="zh-CN" altLang="zh-CN" sz="2600" b="1" dirty="0"/>
              <a:t>计算机网络体系结构</a:t>
            </a:r>
            <a:r>
              <a:rPr lang="zh-CN" altLang="en-US" sz="2600" b="1" dirty="0"/>
              <a:t>。</a:t>
            </a:r>
            <a:endParaRPr lang="en-US" altLang="zh-CN" sz="2600" b="1" dirty="0"/>
          </a:p>
          <a:p>
            <a:pPr lvl="1"/>
            <a:r>
              <a:rPr lang="zh-CN" altLang="zh-CN" sz="2600" dirty="0"/>
              <a:t>计算机网络的体系结构是计算机网络及其部件应完成的功能的精确定义。</a:t>
            </a:r>
            <a:endParaRPr lang="en-US" altLang="zh-CN" sz="2600" dirty="0"/>
          </a:p>
          <a:p>
            <a:pPr lvl="1"/>
            <a:r>
              <a:rPr lang="zh-CN" altLang="zh-CN" sz="2600" dirty="0"/>
              <a:t>这些功能用何种硬件或软件完成，则称为遵循这种体系结构的</a:t>
            </a:r>
            <a:r>
              <a:rPr lang="zh-CN" altLang="zh-CN" sz="2600" b="1" dirty="0">
                <a:solidFill>
                  <a:srgbClr val="C00000"/>
                </a:solidFill>
              </a:rPr>
              <a:t>实现</a:t>
            </a:r>
            <a:r>
              <a:rPr lang="zh-CN" altLang="en-US" sz="2600" dirty="0"/>
              <a:t>。</a:t>
            </a:r>
            <a:endParaRPr lang="en-US" altLang="zh-CN" sz="2600" dirty="0"/>
          </a:p>
          <a:p>
            <a:pPr lvl="1"/>
            <a:r>
              <a:rPr lang="zh-CN" altLang="zh-CN" sz="2600" b="1" dirty="0">
                <a:solidFill>
                  <a:srgbClr val="C00000"/>
                </a:solidFill>
              </a:rPr>
              <a:t>网络的体系结构是抽象</a:t>
            </a:r>
            <a:r>
              <a:rPr lang="zh-CN" altLang="zh-CN" sz="2600" dirty="0"/>
              <a:t>的，而一个特定的网络是具体的。</a:t>
            </a:r>
            <a:endParaRPr lang="en-US" altLang="zh-CN" sz="2600" dirty="0"/>
          </a:p>
          <a:p>
            <a:pPr lvl="1"/>
            <a:r>
              <a:rPr lang="zh-CN" altLang="zh-CN" sz="2600" dirty="0"/>
              <a:t>一个具体的网络是遵循某种网络体系结构的实现，是具体的计算机、通信设备以及应用软件和协议的运行实例。</a:t>
            </a:r>
            <a:endParaRPr lang="en-US" altLang="zh-CN" sz="2600" dirty="0"/>
          </a:p>
          <a:p>
            <a:pPr lvl="1"/>
            <a:r>
              <a:rPr lang="zh-CN" altLang="zh-CN" sz="2600" dirty="0"/>
              <a:t>由于</a:t>
            </a:r>
            <a:r>
              <a:rPr lang="zh-CN" altLang="en-US" sz="2600" dirty="0"/>
              <a:t>早期的</a:t>
            </a:r>
            <a:r>
              <a:rPr lang="en-US" altLang="zh-CN" sz="2600" dirty="0"/>
              <a:t>SNA</a:t>
            </a:r>
            <a:r>
              <a:rPr lang="zh-CN" altLang="en-US" sz="2600" dirty="0"/>
              <a:t>和</a:t>
            </a:r>
            <a:r>
              <a:rPr lang="en-US" altLang="zh-CN" sz="2600" dirty="0"/>
              <a:t>DNA</a:t>
            </a:r>
            <a:r>
              <a:rPr lang="zh-CN" altLang="en-US" sz="2600" dirty="0"/>
              <a:t>等</a:t>
            </a:r>
            <a:r>
              <a:rPr lang="zh-CN" altLang="zh-CN" sz="2600" dirty="0"/>
              <a:t>不同的网络体系结构相互不兼容，使得不同公司的设备很难互相连通。</a:t>
            </a:r>
            <a:endParaRPr lang="en-US" altLang="zh-CN" sz="2600" dirty="0"/>
          </a:p>
          <a:p>
            <a:pPr lvl="1"/>
            <a:r>
              <a:rPr lang="zh-CN" altLang="zh-CN" sz="2600" dirty="0"/>
              <a:t>为了解决这个问题，相继推出了</a:t>
            </a:r>
            <a:r>
              <a:rPr lang="en-US" altLang="zh-CN" sz="2600" dirty="0"/>
              <a:t>TCP/IP</a:t>
            </a:r>
            <a:r>
              <a:rPr lang="zh-CN" altLang="zh-CN" sz="2600" dirty="0"/>
              <a:t>和</a:t>
            </a:r>
            <a:r>
              <a:rPr lang="en-US" altLang="zh-CN" sz="2600" dirty="0"/>
              <a:t>OSI/RM</a:t>
            </a:r>
            <a:r>
              <a:rPr lang="zh-CN" altLang="zh-CN" sz="2600" dirty="0"/>
              <a:t>两个网络体系结构</a:t>
            </a:r>
            <a:endParaRPr lang="zh-CN" altLang="en-US" sz="2600"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57</a:t>
            </a:fld>
            <a:endParaRPr lang="zh-CN" altLang="en-US"/>
          </a:p>
        </p:txBody>
      </p:sp>
    </p:spTree>
    <p:extLst>
      <p:ext uri="{BB962C8B-B14F-4D97-AF65-F5344CB8AC3E}">
        <p14:creationId xmlns:p14="http://schemas.microsoft.com/office/powerpoint/2010/main" val="3387167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p>
        </p:txBody>
      </p:sp>
      <p:sp>
        <p:nvSpPr>
          <p:cNvPr id="4" name="页脚占位符 3"/>
          <p:cNvSpPr>
            <a:spLocks noGrp="1"/>
          </p:cNvSpPr>
          <p:nvPr>
            <p:ph type="ftr" sz="quarter" idx="11"/>
          </p:nvPr>
        </p:nvSpPr>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58</a:t>
            </a:fld>
            <a:endParaRPr lang="zh-CN" altLang="en-US"/>
          </a:p>
        </p:txBody>
      </p:sp>
      <p:sp>
        <p:nvSpPr>
          <p:cNvPr id="6" name="Rectangle 2"/>
          <p:cNvSpPr>
            <a:spLocks noChangeArrowheads="1"/>
          </p:cNvSpPr>
          <p:nvPr/>
        </p:nvSpPr>
        <p:spPr bwMode="auto">
          <a:xfrm>
            <a:off x="2207623" y="16067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99015069"/>
              </p:ext>
            </p:extLst>
          </p:nvPr>
        </p:nvGraphicFramePr>
        <p:xfrm>
          <a:off x="2207622" y="1606732"/>
          <a:ext cx="7850777" cy="4681656"/>
        </p:xfrm>
        <a:graphic>
          <a:graphicData uri="http://schemas.openxmlformats.org/presentationml/2006/ole">
            <mc:AlternateContent xmlns:mc="http://schemas.openxmlformats.org/markup-compatibility/2006">
              <mc:Choice xmlns:v="urn:schemas-microsoft-com:vml" Requires="v">
                <p:oleObj spid="_x0000_s20683" name="Visio" r:id="rId3" imgW="5191233" imgH="3095598" progId="Visio.Drawing.15">
                  <p:embed/>
                </p:oleObj>
              </mc:Choice>
              <mc:Fallback>
                <p:oleObj name="Visio" r:id="rId3" imgW="5191233" imgH="3095598"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622" y="1606732"/>
                        <a:ext cx="7850777" cy="4681656"/>
                      </a:xfrm>
                      <a:prstGeom prst="rect">
                        <a:avLst/>
                      </a:prstGeom>
                      <a:noFill/>
                    </p:spPr>
                  </p:pic>
                </p:oleObj>
              </mc:Fallback>
            </mc:AlternateContent>
          </a:graphicData>
        </a:graphic>
      </p:graphicFrame>
      <p:sp>
        <p:nvSpPr>
          <p:cNvPr id="8" name="矩形 7"/>
          <p:cNvSpPr/>
          <p:nvPr/>
        </p:nvSpPr>
        <p:spPr>
          <a:xfrm>
            <a:off x="5289379" y="6288388"/>
            <a:ext cx="2736647" cy="369332"/>
          </a:xfrm>
          <a:prstGeom prst="rect">
            <a:avLst/>
          </a:prstGeom>
        </p:spPr>
        <p:txBody>
          <a:bodyPr wrap="none">
            <a:spAutoFit/>
          </a:bodyPr>
          <a:lstStyle/>
          <a:p>
            <a:pPr algn="ctr">
              <a:spcAft>
                <a:spcPts val="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图</a:t>
            </a:r>
            <a:r>
              <a:rPr lang="en-US" altLang="zh-CN" kern="100" dirty="0">
                <a:latin typeface="Calibri" panose="020F0502020204030204" pitchFamily="34" charset="0"/>
                <a:ea typeface="宋体" panose="02010600030101010101" pitchFamily="2" charset="-122"/>
                <a:cs typeface="Times New Roman" panose="02020603050405020304" pitchFamily="18" charset="0"/>
              </a:rPr>
              <a:t>1-14 </a:t>
            </a:r>
            <a:r>
              <a:rPr lang="zh-CN" altLang="zh-CN" kern="100" dirty="0">
                <a:latin typeface="Calibri" panose="020F0502020204030204" pitchFamily="34" charset="0"/>
                <a:ea typeface="宋体" panose="02010600030101010101" pitchFamily="2" charset="-122"/>
                <a:cs typeface="Times New Roman" panose="02020603050405020304" pitchFamily="18" charset="0"/>
              </a:rPr>
              <a:t>三种网络体系结构</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04933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p>
        </p:txBody>
      </p:sp>
      <p:sp>
        <p:nvSpPr>
          <p:cNvPr id="3" name="内容占位符 2"/>
          <p:cNvSpPr>
            <a:spLocks noGrp="1"/>
          </p:cNvSpPr>
          <p:nvPr>
            <p:ph idx="1"/>
          </p:nvPr>
        </p:nvSpPr>
        <p:spPr>
          <a:xfrm>
            <a:off x="418011" y="1600201"/>
            <a:ext cx="11443063" cy="4942778"/>
          </a:xfrm>
        </p:spPr>
        <p:txBody>
          <a:bodyPr>
            <a:normAutofit fontScale="92500"/>
          </a:bodyPr>
          <a:lstStyle/>
          <a:p>
            <a:r>
              <a:rPr lang="en-US" altLang="zh-CN" dirty="0"/>
              <a:t>1.7.4 OSI/RM</a:t>
            </a:r>
            <a:r>
              <a:rPr lang="zh-CN" altLang="zh-CN" dirty="0"/>
              <a:t>体系结构</a:t>
            </a:r>
          </a:p>
          <a:p>
            <a:pPr lvl="1"/>
            <a:r>
              <a:rPr lang="en-US" altLang="zh-CN" dirty="0"/>
              <a:t>OSI/RM</a:t>
            </a:r>
            <a:r>
              <a:rPr lang="zh-CN" altLang="zh-CN" dirty="0"/>
              <a:t>是法定的国际标准，但由于各种原因并没有在真实的网络中实现。</a:t>
            </a:r>
            <a:endParaRPr lang="en-US" altLang="zh-CN" dirty="0"/>
          </a:p>
          <a:p>
            <a:pPr lvl="1"/>
            <a:r>
              <a:rPr lang="zh-CN" altLang="zh-CN" dirty="0"/>
              <a:t>但该模型本身是非常通用的，它提出的一些思想、概念和协议一直被广泛应用。</a:t>
            </a:r>
            <a:endParaRPr lang="en-US" altLang="zh-CN" dirty="0"/>
          </a:p>
          <a:p>
            <a:pPr lvl="1"/>
            <a:r>
              <a:rPr lang="en-US" altLang="zh-CN" dirty="0"/>
              <a:t>OSI</a:t>
            </a:r>
            <a:r>
              <a:rPr lang="zh-CN" altLang="zh-CN" dirty="0"/>
              <a:t>网络体系结构从功能上划分为</a:t>
            </a:r>
            <a:r>
              <a:rPr lang="en-US" altLang="zh-CN" dirty="0"/>
              <a:t>7</a:t>
            </a:r>
            <a:r>
              <a:rPr lang="zh-CN" altLang="zh-CN" dirty="0"/>
              <a:t>个层次，从上到下依次为</a:t>
            </a:r>
            <a:r>
              <a:rPr lang="zh-CN" altLang="zh-CN" b="1" dirty="0">
                <a:solidFill>
                  <a:srgbClr val="C00000"/>
                </a:solidFill>
              </a:rPr>
              <a:t>应用层</a:t>
            </a:r>
            <a:r>
              <a:rPr lang="zh-CN" altLang="zh-CN" dirty="0"/>
              <a:t>、</a:t>
            </a:r>
            <a:r>
              <a:rPr lang="zh-CN" altLang="zh-CN" b="1" dirty="0">
                <a:solidFill>
                  <a:srgbClr val="C00000"/>
                </a:solidFill>
              </a:rPr>
              <a:t>表示层</a:t>
            </a:r>
            <a:r>
              <a:rPr lang="zh-CN" altLang="zh-CN" dirty="0"/>
              <a:t>、</a:t>
            </a:r>
            <a:r>
              <a:rPr lang="zh-CN" altLang="zh-CN" b="1" dirty="0">
                <a:solidFill>
                  <a:srgbClr val="C00000"/>
                </a:solidFill>
              </a:rPr>
              <a:t>会话层</a:t>
            </a:r>
            <a:r>
              <a:rPr lang="zh-CN" altLang="zh-CN" dirty="0"/>
              <a:t>、</a:t>
            </a:r>
            <a:r>
              <a:rPr lang="zh-CN" altLang="zh-CN" b="1" dirty="0">
                <a:solidFill>
                  <a:srgbClr val="C00000"/>
                </a:solidFill>
              </a:rPr>
              <a:t>运输层</a:t>
            </a:r>
            <a:r>
              <a:rPr lang="zh-CN" altLang="zh-CN" dirty="0"/>
              <a:t>、</a:t>
            </a:r>
            <a:r>
              <a:rPr lang="zh-CN" altLang="zh-CN" b="1" dirty="0">
                <a:solidFill>
                  <a:srgbClr val="C00000"/>
                </a:solidFill>
              </a:rPr>
              <a:t>网络层</a:t>
            </a:r>
            <a:r>
              <a:rPr lang="zh-CN" altLang="zh-CN" dirty="0"/>
              <a:t>、</a:t>
            </a:r>
            <a:r>
              <a:rPr lang="zh-CN" altLang="zh-CN" b="1" dirty="0">
                <a:solidFill>
                  <a:srgbClr val="C00000"/>
                </a:solidFill>
              </a:rPr>
              <a:t>数据链路层</a:t>
            </a:r>
            <a:r>
              <a:rPr lang="zh-CN" altLang="zh-CN" dirty="0"/>
              <a:t>和</a:t>
            </a:r>
            <a:r>
              <a:rPr lang="zh-CN" altLang="zh-CN" b="1" dirty="0">
                <a:solidFill>
                  <a:srgbClr val="C00000"/>
                </a:solidFill>
              </a:rPr>
              <a:t>物理层</a:t>
            </a:r>
            <a:endParaRPr lang="en-US" altLang="zh-CN" b="1" dirty="0">
              <a:solidFill>
                <a:srgbClr val="C00000"/>
              </a:solidFill>
            </a:endParaRPr>
          </a:p>
          <a:p>
            <a:pPr lvl="1"/>
            <a:r>
              <a:rPr lang="zh-CN" altLang="zh-CN" dirty="0"/>
              <a:t>每个层次都有相应的协议，不同结点的</a:t>
            </a:r>
            <a:r>
              <a:rPr lang="zh-CN" altLang="zh-CN" b="1" dirty="0"/>
              <a:t>通信实体</a:t>
            </a:r>
            <a:r>
              <a:rPr lang="zh-CN" altLang="zh-CN" dirty="0"/>
              <a:t>通过同等层（称为</a:t>
            </a:r>
            <a:r>
              <a:rPr lang="zh-CN" altLang="zh-CN" b="1" dirty="0"/>
              <a:t>对等层</a:t>
            </a:r>
            <a:r>
              <a:rPr lang="zh-CN" altLang="zh-CN" dirty="0"/>
              <a:t>）之间的协议实现通信，</a:t>
            </a:r>
            <a:r>
              <a:rPr lang="zh-CN" altLang="zh-CN" b="1" dirty="0"/>
              <a:t>协议在水平方向</a:t>
            </a:r>
            <a:r>
              <a:rPr lang="zh-CN" altLang="zh-CN" dirty="0"/>
              <a:t>起作用。</a:t>
            </a:r>
            <a:endParaRPr lang="en-US" altLang="zh-CN" dirty="0"/>
          </a:p>
          <a:p>
            <a:pPr lvl="1"/>
            <a:r>
              <a:rPr lang="zh-CN" altLang="zh-CN" dirty="0"/>
              <a:t>每个层次可使用与其相邻下层提供的</a:t>
            </a:r>
            <a:r>
              <a:rPr lang="zh-CN" altLang="zh-CN" b="1" dirty="0"/>
              <a:t>服务</a:t>
            </a:r>
            <a:r>
              <a:rPr lang="zh-CN" altLang="zh-CN" dirty="0"/>
              <a:t>，并向它相邻上层提供服务，相邻两层之间通过</a:t>
            </a:r>
            <a:r>
              <a:rPr lang="zh-CN" altLang="zh-CN" b="1" dirty="0"/>
              <a:t>服务访问点</a:t>
            </a:r>
            <a:r>
              <a:rPr lang="zh-CN" altLang="zh-CN" dirty="0"/>
              <a:t>作为层间</a:t>
            </a:r>
            <a:r>
              <a:rPr lang="zh-CN" altLang="zh-CN" b="1" dirty="0"/>
              <a:t>接口</a:t>
            </a:r>
            <a:r>
              <a:rPr lang="zh-CN" altLang="zh-CN" dirty="0"/>
              <a:t>进行信息交换，</a:t>
            </a:r>
            <a:r>
              <a:rPr lang="zh-CN" altLang="zh-CN" b="1" dirty="0"/>
              <a:t>服务在垂直方向</a:t>
            </a:r>
            <a:r>
              <a:rPr lang="zh-CN" altLang="zh-CN" dirty="0"/>
              <a:t>起用。</a:t>
            </a:r>
            <a:endParaRPr lang="zh-CN" altLang="en-US" b="1" dirty="0">
              <a:solidFill>
                <a:srgbClr val="C00000"/>
              </a:solidFill>
            </a:endParaRPr>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59</a:t>
            </a:fld>
            <a:endParaRPr lang="zh-CN" altLang="en-US"/>
          </a:p>
        </p:txBody>
      </p:sp>
    </p:spTree>
    <p:extLst>
      <p:ext uri="{BB962C8B-B14F-4D97-AF65-F5344CB8AC3E}">
        <p14:creationId xmlns:p14="http://schemas.microsoft.com/office/powerpoint/2010/main" val="381864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本章内容</a:t>
            </a:r>
          </a:p>
        </p:txBody>
      </p:sp>
      <p:sp>
        <p:nvSpPr>
          <p:cNvPr id="3" name="内容占位符 2"/>
          <p:cNvSpPr>
            <a:spLocks noGrp="1"/>
          </p:cNvSpPr>
          <p:nvPr>
            <p:ph idx="1"/>
          </p:nvPr>
        </p:nvSpPr>
        <p:spPr/>
        <p:txBody>
          <a:bodyPr>
            <a:normAutofit/>
          </a:bodyPr>
          <a:lstStyle/>
          <a:p>
            <a:r>
              <a:rPr lang="zh-CN" altLang="zh-CN" dirty="0"/>
              <a:t>本章重点：</a:t>
            </a:r>
          </a:p>
          <a:p>
            <a:pPr lvl="1"/>
            <a:r>
              <a:rPr lang="en-US" altLang="zh-CN" dirty="0"/>
              <a:t>1</a:t>
            </a:r>
            <a:r>
              <a:rPr lang="zh-CN" altLang="zh-CN" dirty="0"/>
              <a:t>、计算机网络的</a:t>
            </a:r>
            <a:r>
              <a:rPr lang="zh-CN" altLang="zh-CN" b="1" dirty="0"/>
              <a:t>定义</a:t>
            </a:r>
            <a:r>
              <a:rPr lang="zh-CN" altLang="zh-CN" dirty="0"/>
              <a:t>、功能、分类、分组交换技术与</a:t>
            </a:r>
            <a:r>
              <a:rPr lang="zh-CN" altLang="zh-CN" b="1" dirty="0"/>
              <a:t>主要性能指标。</a:t>
            </a:r>
          </a:p>
          <a:p>
            <a:pPr lvl="1"/>
            <a:r>
              <a:rPr lang="en-US" altLang="zh-CN" dirty="0"/>
              <a:t>2</a:t>
            </a:r>
            <a:r>
              <a:rPr lang="zh-CN" altLang="zh-CN" dirty="0"/>
              <a:t>、计算机网络的组成，特别是网络云与网络互连的思想。</a:t>
            </a:r>
          </a:p>
          <a:p>
            <a:pPr lvl="1"/>
            <a:r>
              <a:rPr lang="en-US" altLang="zh-CN" dirty="0"/>
              <a:t>3</a:t>
            </a:r>
            <a:r>
              <a:rPr lang="zh-CN" altLang="zh-CN" dirty="0"/>
              <a:t>、</a:t>
            </a:r>
            <a:r>
              <a:rPr lang="en-US" altLang="zh-CN" dirty="0"/>
              <a:t>Internet</a:t>
            </a:r>
            <a:r>
              <a:rPr lang="zh-CN" altLang="zh-CN" dirty="0"/>
              <a:t>的组成与结构。</a:t>
            </a:r>
          </a:p>
          <a:p>
            <a:pPr lvl="1"/>
            <a:r>
              <a:rPr lang="en-US" altLang="zh-CN" dirty="0"/>
              <a:t>4</a:t>
            </a:r>
            <a:r>
              <a:rPr lang="zh-CN" altLang="zh-CN" dirty="0"/>
              <a:t>、计算机网络的体系结构、协议、服务和协议数据单元等重要概念。</a:t>
            </a:r>
          </a:p>
          <a:p>
            <a:pPr lvl="1"/>
            <a:r>
              <a:rPr lang="en-US" altLang="zh-CN" dirty="0"/>
              <a:t>5</a:t>
            </a:r>
            <a:r>
              <a:rPr lang="zh-CN" altLang="zh-CN" dirty="0"/>
              <a:t>、数据在层间的流动过程。</a:t>
            </a:r>
          </a:p>
          <a:p>
            <a:pPr lvl="1"/>
            <a:r>
              <a:rPr lang="en-US" altLang="zh-CN" dirty="0"/>
              <a:t>6</a:t>
            </a:r>
            <a:r>
              <a:rPr lang="zh-CN" altLang="zh-CN" dirty="0"/>
              <a:t>、</a:t>
            </a:r>
            <a:r>
              <a:rPr lang="zh-CN" altLang="zh-CN" b="1" dirty="0"/>
              <a:t>常用的物理传输媒体</a:t>
            </a:r>
            <a:r>
              <a:rPr lang="zh-CN" altLang="en-US" b="1" dirty="0"/>
              <a:t>及其特性</a:t>
            </a:r>
            <a:r>
              <a:rPr lang="zh-CN" altLang="zh-CN" dirty="0"/>
              <a:t>。</a:t>
            </a:r>
            <a:endParaRPr lang="en-US" altLang="zh-CN" dirty="0"/>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a:t>
            </a:fld>
            <a:endParaRPr lang="zh-CN" altLang="en-US"/>
          </a:p>
        </p:txBody>
      </p:sp>
    </p:spTree>
    <p:extLst>
      <p:ext uri="{BB962C8B-B14F-4D97-AF65-F5344CB8AC3E}">
        <p14:creationId xmlns:p14="http://schemas.microsoft.com/office/powerpoint/2010/main" val="330360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p>
        </p:txBody>
      </p:sp>
      <p:sp>
        <p:nvSpPr>
          <p:cNvPr id="3" name="内容占位符 2"/>
          <p:cNvSpPr>
            <a:spLocks noGrp="1"/>
          </p:cNvSpPr>
          <p:nvPr>
            <p:ph idx="1"/>
          </p:nvPr>
        </p:nvSpPr>
        <p:spPr>
          <a:xfrm>
            <a:off x="609599" y="1600201"/>
            <a:ext cx="11238411" cy="5257798"/>
          </a:xfrm>
        </p:spPr>
        <p:txBody>
          <a:bodyPr>
            <a:normAutofit/>
          </a:bodyPr>
          <a:lstStyle/>
          <a:p>
            <a:r>
              <a:rPr lang="en-US" altLang="zh-CN" dirty="0"/>
              <a:t>1.7.4 OSI/RM</a:t>
            </a:r>
            <a:r>
              <a:rPr lang="zh-CN" altLang="zh-CN" dirty="0"/>
              <a:t>体系结构</a:t>
            </a:r>
            <a:endParaRPr lang="en-US" altLang="zh-CN" dirty="0"/>
          </a:p>
          <a:p>
            <a:pPr lvl="1"/>
            <a:r>
              <a:rPr lang="zh-CN" altLang="zh-CN" dirty="0"/>
              <a:t>几个重要概念，简要说明如下：</a:t>
            </a:r>
          </a:p>
          <a:p>
            <a:pPr lvl="2"/>
            <a:r>
              <a:rPr lang="zh-CN" altLang="zh-CN" b="1" dirty="0">
                <a:solidFill>
                  <a:srgbClr val="C00000"/>
                </a:solidFill>
              </a:rPr>
              <a:t>实体：</a:t>
            </a:r>
            <a:r>
              <a:rPr lang="zh-CN" altLang="zh-CN" dirty="0"/>
              <a:t>任何可以发送或接收信息的硬件或软件进程称为实体，两个结点的对等层中的实体称为对等实体。通常情况下，实体就是一个特定的软件模块或软硬件集合体。比如一台主机中运行的</a:t>
            </a:r>
            <a:r>
              <a:rPr lang="en-US" altLang="zh-CN" dirty="0"/>
              <a:t>QQ</a:t>
            </a:r>
            <a:r>
              <a:rPr lang="zh-CN" altLang="zh-CN" dirty="0"/>
              <a:t>程序进程就是一个应用层实体。</a:t>
            </a:r>
          </a:p>
          <a:p>
            <a:pPr lvl="2"/>
            <a:r>
              <a:rPr lang="zh-CN" altLang="zh-CN" b="1" dirty="0">
                <a:solidFill>
                  <a:srgbClr val="C00000"/>
                </a:solidFill>
              </a:rPr>
              <a:t>服务：</a:t>
            </a:r>
            <a:r>
              <a:rPr lang="zh-CN" altLang="zh-CN" dirty="0"/>
              <a:t>第</a:t>
            </a:r>
            <a:r>
              <a:rPr lang="en-US" altLang="zh-CN" i="1" dirty="0"/>
              <a:t>N</a:t>
            </a:r>
            <a:r>
              <a:rPr lang="zh-CN" altLang="zh-CN" dirty="0"/>
              <a:t>层实体在第</a:t>
            </a:r>
            <a:r>
              <a:rPr lang="en-US" altLang="zh-CN" i="1" dirty="0"/>
              <a:t>N</a:t>
            </a:r>
            <a:r>
              <a:rPr lang="zh-CN" altLang="zh-CN" dirty="0"/>
              <a:t>层协议的控制下可以向第</a:t>
            </a:r>
            <a:r>
              <a:rPr lang="en-US" altLang="zh-CN" i="1" dirty="0"/>
              <a:t>N</a:t>
            </a:r>
            <a:r>
              <a:rPr lang="en-US" altLang="zh-CN" dirty="0"/>
              <a:t>+1</a:t>
            </a:r>
            <a:r>
              <a:rPr lang="zh-CN" altLang="zh-CN" dirty="0"/>
              <a:t>层实体提供服务，实现第</a:t>
            </a:r>
            <a:r>
              <a:rPr lang="en-US" altLang="zh-CN" i="1" dirty="0"/>
              <a:t>N</a:t>
            </a:r>
            <a:r>
              <a:rPr lang="en-US" altLang="zh-CN" dirty="0"/>
              <a:t>+1</a:t>
            </a:r>
            <a:r>
              <a:rPr lang="zh-CN" altLang="zh-CN" dirty="0"/>
              <a:t>层所需要的某种功能。第</a:t>
            </a:r>
            <a:r>
              <a:rPr lang="en-US" altLang="zh-CN" i="1" dirty="0"/>
              <a:t>N</a:t>
            </a:r>
            <a:r>
              <a:rPr lang="zh-CN" altLang="zh-CN" dirty="0"/>
              <a:t>层实体称为服务提供者，而第</a:t>
            </a:r>
            <a:r>
              <a:rPr lang="en-US" altLang="zh-CN" i="1" dirty="0"/>
              <a:t>N</a:t>
            </a:r>
            <a:r>
              <a:rPr lang="en-US" altLang="zh-CN" dirty="0"/>
              <a:t>+1</a:t>
            </a:r>
            <a:r>
              <a:rPr lang="zh-CN" altLang="zh-CN" dirty="0"/>
              <a:t>层实体称为服务用户。第</a:t>
            </a:r>
            <a:r>
              <a:rPr lang="en-US" altLang="zh-CN" i="1" dirty="0"/>
              <a:t>N</a:t>
            </a:r>
            <a:r>
              <a:rPr lang="zh-CN" altLang="zh-CN" dirty="0"/>
              <a:t>层可能实现了多个功能，但只有能被第</a:t>
            </a:r>
            <a:r>
              <a:rPr lang="en-US" altLang="zh-CN" i="1" dirty="0"/>
              <a:t>N</a:t>
            </a:r>
            <a:r>
              <a:rPr lang="en-US" altLang="zh-CN" dirty="0"/>
              <a:t>+1</a:t>
            </a:r>
            <a:r>
              <a:rPr lang="zh-CN" altLang="zh-CN" dirty="0"/>
              <a:t>层实体使用的功能才称为服务。</a:t>
            </a:r>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60</a:t>
            </a:fld>
            <a:endParaRPr lang="zh-CN" altLang="en-US"/>
          </a:p>
        </p:txBody>
      </p:sp>
    </p:spTree>
    <p:extLst>
      <p:ext uri="{BB962C8B-B14F-4D97-AF65-F5344CB8AC3E}">
        <p14:creationId xmlns:p14="http://schemas.microsoft.com/office/powerpoint/2010/main" val="3594004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p:txBody>
          <a:bodyPr>
            <a:normAutofit/>
          </a:bodyPr>
          <a:lstStyle/>
          <a:p>
            <a:r>
              <a:rPr lang="en-US" altLang="zh-CN" dirty="0"/>
              <a:t>1.7.4 OSI/RM</a:t>
            </a:r>
            <a:r>
              <a:rPr lang="zh-CN" altLang="zh-CN" dirty="0"/>
              <a:t>体系结构</a:t>
            </a:r>
            <a:endParaRPr lang="en-US" altLang="zh-CN" dirty="0"/>
          </a:p>
          <a:p>
            <a:pPr lvl="1"/>
            <a:r>
              <a:rPr lang="zh-CN" altLang="zh-CN" dirty="0"/>
              <a:t>几个重要概念，简要说明如下：</a:t>
            </a:r>
          </a:p>
          <a:p>
            <a:pPr lvl="2"/>
            <a:r>
              <a:rPr lang="zh-CN" altLang="zh-CN" b="1" dirty="0">
                <a:solidFill>
                  <a:srgbClr val="C00000"/>
                </a:solidFill>
              </a:rPr>
              <a:t>服务访问点</a:t>
            </a:r>
            <a:r>
              <a:rPr lang="zh-CN" altLang="zh-CN" dirty="0"/>
              <a:t>：同一个结点中，相邻两层的实体相互交换信息的地方称为服务访问点</a:t>
            </a:r>
            <a:r>
              <a:rPr lang="en-US" altLang="zh-CN" dirty="0"/>
              <a:t>SAP</a:t>
            </a:r>
            <a:r>
              <a:rPr lang="zh-CN" altLang="zh-CN" dirty="0"/>
              <a:t>，也称为层间接口。</a:t>
            </a:r>
            <a:endParaRPr lang="en-US" altLang="zh-CN" dirty="0"/>
          </a:p>
          <a:p>
            <a:pPr lvl="2"/>
            <a:r>
              <a:rPr lang="zh-CN" altLang="zh-CN" b="1" dirty="0">
                <a:solidFill>
                  <a:srgbClr val="C00000"/>
                </a:solidFill>
              </a:rPr>
              <a:t>服务原语</a:t>
            </a:r>
            <a:r>
              <a:rPr lang="zh-CN" altLang="zh-CN" dirty="0">
                <a:solidFill>
                  <a:srgbClr val="C00000"/>
                </a:solidFill>
              </a:rPr>
              <a:t>：</a:t>
            </a:r>
            <a:r>
              <a:rPr lang="zh-CN" altLang="zh-CN" dirty="0"/>
              <a:t>第</a:t>
            </a:r>
            <a:r>
              <a:rPr lang="en-US" altLang="zh-CN" dirty="0"/>
              <a:t>N+1</a:t>
            </a:r>
            <a:r>
              <a:rPr lang="zh-CN" altLang="zh-CN" dirty="0"/>
              <a:t>层实体向第</a:t>
            </a:r>
            <a:r>
              <a:rPr lang="en-US" altLang="zh-CN" dirty="0"/>
              <a:t>N</a:t>
            </a:r>
            <a:r>
              <a:rPr lang="zh-CN" altLang="zh-CN" dirty="0"/>
              <a:t>层实体请求服务时，相邻的这两层所要交换的一些命令就称为服务原语。服务原语描述提供的服务，定义服务规范，规定通过</a:t>
            </a:r>
            <a:r>
              <a:rPr lang="en-US" altLang="zh-CN" dirty="0"/>
              <a:t>SAP</a:t>
            </a:r>
            <a:r>
              <a:rPr lang="zh-CN" altLang="zh-CN" dirty="0"/>
              <a:t>所必须传递的信息。</a:t>
            </a:r>
            <a:endParaRPr lang="en-US" altLang="zh-CN" dirty="0"/>
          </a:p>
          <a:p>
            <a:pPr lvl="2"/>
            <a:r>
              <a:rPr lang="zh-CN" altLang="zh-CN" b="1" dirty="0">
                <a:solidFill>
                  <a:srgbClr val="C00000"/>
                </a:solidFill>
              </a:rPr>
              <a:t>协议数据单元与服务数据单元</a:t>
            </a:r>
            <a:r>
              <a:rPr lang="zh-CN" altLang="zh-CN" dirty="0">
                <a:solidFill>
                  <a:srgbClr val="C00000"/>
                </a:solidFill>
              </a:rPr>
              <a:t>：</a:t>
            </a:r>
            <a:r>
              <a:rPr lang="zh-CN" altLang="zh-CN" dirty="0"/>
              <a:t>两个结点的对等实体之间在协议的控制下所交换的数据块称为</a:t>
            </a:r>
            <a:r>
              <a:rPr lang="zh-CN" altLang="zh-CN" b="1" dirty="0">
                <a:solidFill>
                  <a:srgbClr val="C00000"/>
                </a:solidFill>
              </a:rPr>
              <a:t>协议数据单元</a:t>
            </a:r>
            <a:r>
              <a:rPr lang="en-US" altLang="zh-CN" b="1" dirty="0">
                <a:solidFill>
                  <a:srgbClr val="C00000"/>
                </a:solidFill>
              </a:rPr>
              <a:t>PDU</a:t>
            </a:r>
            <a:r>
              <a:rPr lang="zh-CN" altLang="zh-CN" dirty="0"/>
              <a:t>。同一结点的相邻两层通过</a:t>
            </a:r>
            <a:r>
              <a:rPr lang="en-US" altLang="zh-CN" dirty="0"/>
              <a:t>SAP</a:t>
            </a:r>
            <a:r>
              <a:rPr lang="zh-CN" altLang="zh-CN" dirty="0"/>
              <a:t>交换的数据块则称为</a:t>
            </a:r>
            <a:r>
              <a:rPr lang="zh-CN" altLang="zh-CN" b="1" dirty="0">
                <a:solidFill>
                  <a:srgbClr val="C00000"/>
                </a:solidFill>
              </a:rPr>
              <a:t>服务数据单元</a:t>
            </a:r>
            <a:r>
              <a:rPr lang="en-US" altLang="zh-CN" dirty="0">
                <a:solidFill>
                  <a:srgbClr val="C00000"/>
                </a:solidFill>
              </a:rPr>
              <a:t>SDU</a:t>
            </a:r>
            <a:r>
              <a:rPr lang="zh-CN" altLang="zh-CN" dirty="0"/>
              <a:t>。</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61</a:t>
            </a:fld>
            <a:endParaRPr lang="zh-CN" altLang="en-US"/>
          </a:p>
        </p:txBody>
      </p:sp>
    </p:spTree>
    <p:extLst>
      <p:ext uri="{BB962C8B-B14F-4D97-AF65-F5344CB8AC3E}">
        <p14:creationId xmlns:p14="http://schemas.microsoft.com/office/powerpoint/2010/main" val="648694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4" name="页脚占位符 3"/>
          <p:cNvSpPr>
            <a:spLocks noGrp="1"/>
          </p:cNvSpPr>
          <p:nvPr>
            <p:ph type="ftr" sz="quarter" idx="11"/>
          </p:nvPr>
        </p:nvSpPr>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62</a:t>
            </a:fld>
            <a:endParaRPr lang="zh-CN" altLang="en-US"/>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242535031"/>
              </p:ext>
            </p:extLst>
          </p:nvPr>
        </p:nvGraphicFramePr>
        <p:xfrm>
          <a:off x="1528406" y="1943063"/>
          <a:ext cx="9607590" cy="3288371"/>
        </p:xfrm>
        <a:graphic>
          <a:graphicData uri="http://schemas.openxmlformats.org/presentationml/2006/ole">
            <mc:AlternateContent xmlns:mc="http://schemas.openxmlformats.org/markup-compatibility/2006">
              <mc:Choice xmlns:v="urn:schemas-microsoft-com:vml" Requires="v">
                <p:oleObj spid="_x0000_s21688" name="Visio" r:id="rId3" imgW="4629216" imgH="1581271" progId="Visio.Drawing.15">
                  <p:embed/>
                </p:oleObj>
              </mc:Choice>
              <mc:Fallback>
                <p:oleObj name="Visio" r:id="rId3" imgW="4629216" imgH="158127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406" y="1943063"/>
                        <a:ext cx="9607590" cy="3288371"/>
                      </a:xfrm>
                      <a:prstGeom prst="rect">
                        <a:avLst/>
                      </a:prstGeom>
                      <a:noFill/>
                    </p:spPr>
                  </p:pic>
                </p:oleObj>
              </mc:Fallback>
            </mc:AlternateContent>
          </a:graphicData>
        </a:graphic>
      </p:graphicFrame>
      <p:sp>
        <p:nvSpPr>
          <p:cNvPr id="9" name="矩形 8"/>
          <p:cNvSpPr/>
          <p:nvPr/>
        </p:nvSpPr>
        <p:spPr>
          <a:xfrm>
            <a:off x="4119875" y="5126931"/>
            <a:ext cx="3659976" cy="369332"/>
          </a:xfrm>
          <a:prstGeom prst="rect">
            <a:avLst/>
          </a:prstGeom>
        </p:spPr>
        <p:txBody>
          <a:bodyPr wrap="none">
            <a:spAutoFit/>
          </a:bodyPr>
          <a:lstStyle/>
          <a:p>
            <a:r>
              <a:rPr lang="zh-CN" altLang="zh-CN" dirty="0">
                <a:latin typeface="Calibri" panose="020F0502020204030204" pitchFamily="34" charset="0"/>
                <a:ea typeface="宋体" panose="02010600030101010101" pitchFamily="2" charset="-122"/>
                <a:cs typeface="Times New Roman" panose="02020603050405020304" pitchFamily="18" charset="0"/>
              </a:rPr>
              <a:t>图</a:t>
            </a:r>
            <a:r>
              <a:rPr lang="en-US" altLang="zh-CN" dirty="0">
                <a:latin typeface="Calibri" panose="020F0502020204030204" pitchFamily="34" charset="0"/>
                <a:ea typeface="宋体" panose="02010600030101010101" pitchFamily="2" charset="-122"/>
                <a:cs typeface="Times New Roman" panose="02020603050405020304" pitchFamily="18" charset="0"/>
              </a:rPr>
              <a:t>1-15 </a:t>
            </a:r>
            <a:r>
              <a:rPr lang="zh-CN" altLang="zh-CN" dirty="0">
                <a:latin typeface="Calibri" panose="020F0502020204030204" pitchFamily="34" charset="0"/>
                <a:ea typeface="宋体" panose="02010600030101010101" pitchFamily="2" charset="-122"/>
                <a:cs typeface="Times New Roman" panose="02020603050405020304" pitchFamily="18" charset="0"/>
              </a:rPr>
              <a:t>相邻层、对等层之间的关系</a:t>
            </a:r>
            <a:endParaRPr lang="zh-CN" altLang="en-US" dirty="0"/>
          </a:p>
        </p:txBody>
      </p:sp>
    </p:spTree>
    <p:extLst>
      <p:ext uri="{BB962C8B-B14F-4D97-AF65-F5344CB8AC3E}">
        <p14:creationId xmlns:p14="http://schemas.microsoft.com/office/powerpoint/2010/main" val="1961316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1.7.5 TCP/IP</a:t>
            </a:r>
            <a:r>
              <a:rPr lang="zh-CN" altLang="zh-CN" dirty="0"/>
              <a:t>体系结构</a:t>
            </a:r>
          </a:p>
          <a:p>
            <a:pPr lvl="1"/>
            <a:r>
              <a:rPr lang="en-US" altLang="zh-CN" dirty="0"/>
              <a:t>TCP/IP</a:t>
            </a:r>
            <a:r>
              <a:rPr lang="zh-CN" altLang="zh-CN" dirty="0"/>
              <a:t>体系结构以</a:t>
            </a:r>
            <a:r>
              <a:rPr lang="en-US" altLang="zh-CN" dirty="0"/>
              <a:t>TCP/IP</a:t>
            </a:r>
            <a:r>
              <a:rPr lang="zh-CN" altLang="zh-CN" dirty="0"/>
              <a:t>协议族中最有代表性的两个协议</a:t>
            </a:r>
            <a:r>
              <a:rPr lang="en-US" altLang="zh-CN" dirty="0"/>
              <a:t>TCP</a:t>
            </a:r>
            <a:r>
              <a:rPr lang="zh-CN" altLang="zh-CN" dirty="0"/>
              <a:t>和</a:t>
            </a:r>
            <a:r>
              <a:rPr lang="en-US" altLang="zh-CN" dirty="0"/>
              <a:t>IP</a:t>
            </a:r>
            <a:r>
              <a:rPr lang="zh-CN" altLang="zh-CN" dirty="0"/>
              <a:t>来命名</a:t>
            </a:r>
            <a:r>
              <a:rPr lang="zh-CN" altLang="en-US" dirty="0"/>
              <a:t>，</a:t>
            </a:r>
            <a:r>
              <a:rPr lang="zh-CN" altLang="zh-CN" dirty="0"/>
              <a:t>有时简称</a:t>
            </a:r>
            <a:r>
              <a:rPr lang="en-US" altLang="zh-CN" dirty="0"/>
              <a:t>TCP/IP</a:t>
            </a:r>
            <a:r>
              <a:rPr lang="zh-CN" altLang="en-US" dirty="0"/>
              <a:t>。</a:t>
            </a:r>
            <a:endParaRPr lang="en-US" altLang="zh-CN" dirty="0"/>
          </a:p>
          <a:p>
            <a:pPr lvl="1"/>
            <a:r>
              <a:rPr lang="en-US" altLang="zh-CN" dirty="0"/>
              <a:t>TCP/IP</a:t>
            </a:r>
            <a:r>
              <a:rPr lang="zh-CN" altLang="zh-CN" dirty="0"/>
              <a:t>是目前计算机网络事实上的国际标准。</a:t>
            </a:r>
          </a:p>
          <a:p>
            <a:pPr lvl="1"/>
            <a:r>
              <a:rPr lang="en-US" altLang="zh-CN" dirty="0"/>
              <a:t>TCP/IP</a:t>
            </a:r>
            <a:r>
              <a:rPr lang="zh-CN" altLang="zh-CN" dirty="0"/>
              <a:t>的体系结构分为</a:t>
            </a:r>
            <a:r>
              <a:rPr lang="en-US" altLang="zh-CN" dirty="0"/>
              <a:t>4</a:t>
            </a:r>
            <a:r>
              <a:rPr lang="zh-CN" altLang="zh-CN" dirty="0"/>
              <a:t>个层次，自上而下依次为</a:t>
            </a:r>
            <a:r>
              <a:rPr lang="zh-CN" altLang="zh-CN" b="1" dirty="0">
                <a:solidFill>
                  <a:srgbClr val="C00000"/>
                </a:solidFill>
              </a:rPr>
              <a:t>应用层</a:t>
            </a:r>
            <a:r>
              <a:rPr lang="zh-CN" altLang="zh-CN" dirty="0"/>
              <a:t>、</a:t>
            </a:r>
            <a:r>
              <a:rPr lang="zh-CN" altLang="zh-CN" b="1" dirty="0">
                <a:solidFill>
                  <a:srgbClr val="C00000"/>
                </a:solidFill>
              </a:rPr>
              <a:t>运输层</a:t>
            </a:r>
            <a:r>
              <a:rPr lang="zh-CN" altLang="zh-CN" dirty="0"/>
              <a:t>、</a:t>
            </a:r>
            <a:r>
              <a:rPr lang="zh-CN" altLang="zh-CN" b="1" dirty="0">
                <a:solidFill>
                  <a:srgbClr val="C00000"/>
                </a:solidFill>
              </a:rPr>
              <a:t>网际层</a:t>
            </a:r>
            <a:r>
              <a:rPr lang="zh-CN" altLang="zh-CN" dirty="0"/>
              <a:t>和</a:t>
            </a:r>
            <a:r>
              <a:rPr lang="zh-CN" altLang="zh-CN" b="1" dirty="0">
                <a:solidFill>
                  <a:srgbClr val="C00000"/>
                </a:solidFill>
              </a:rPr>
              <a:t>网络接口层</a:t>
            </a:r>
            <a:r>
              <a:rPr lang="zh-CN" altLang="en-US" b="1" dirty="0">
                <a:solidFill>
                  <a:srgbClr val="C00000"/>
                </a:solidFill>
              </a:rPr>
              <a:t>。</a:t>
            </a:r>
            <a:endParaRPr lang="en-US" altLang="zh-CN" b="1" dirty="0">
              <a:solidFill>
                <a:srgbClr val="C00000"/>
              </a:solidFill>
            </a:endParaRPr>
          </a:p>
          <a:p>
            <a:pPr lvl="1"/>
            <a:r>
              <a:rPr lang="en-US" altLang="zh-CN" dirty="0"/>
              <a:t>TCP/IP</a:t>
            </a:r>
            <a:r>
              <a:rPr lang="zh-CN" altLang="zh-CN" dirty="0"/>
              <a:t>网络接口层并没有定义什么具体内容，严格地讲不是一个独立的层次，而只是</a:t>
            </a:r>
            <a:r>
              <a:rPr lang="zh-CN" altLang="en-US" dirty="0"/>
              <a:t>网络层与物理传输媒体之间的</a:t>
            </a:r>
            <a:r>
              <a:rPr lang="zh-CN" altLang="zh-CN" dirty="0"/>
              <a:t>一个接口。</a:t>
            </a:r>
            <a:endParaRPr lang="en-US" altLang="zh-CN" dirty="0"/>
          </a:p>
          <a:p>
            <a:pPr lvl="1"/>
            <a:r>
              <a:rPr lang="zh-CN" altLang="zh-CN" dirty="0"/>
              <a:t>网络接口层可以使用各种网络，如</a:t>
            </a:r>
            <a:r>
              <a:rPr lang="en-US" altLang="zh-CN" dirty="0"/>
              <a:t>LAN</a:t>
            </a:r>
            <a:r>
              <a:rPr lang="zh-CN" altLang="zh-CN" dirty="0"/>
              <a:t>、</a:t>
            </a:r>
            <a:r>
              <a:rPr lang="en-US" altLang="zh-CN" dirty="0"/>
              <a:t>MAN</a:t>
            </a:r>
            <a:r>
              <a:rPr lang="zh-CN" altLang="zh-CN" dirty="0"/>
              <a:t>、</a:t>
            </a:r>
            <a:r>
              <a:rPr lang="en-US" altLang="zh-CN" dirty="0"/>
              <a:t>WAN</a:t>
            </a:r>
            <a:r>
              <a:rPr lang="zh-CN" altLang="zh-CN" dirty="0"/>
              <a:t>甚至点对点的链路。</a:t>
            </a:r>
            <a:endParaRPr lang="en-US" altLang="zh-CN" b="1" dirty="0">
              <a:solidFill>
                <a:srgbClr val="C00000"/>
              </a:solidFill>
            </a:endParaRPr>
          </a:p>
          <a:p>
            <a:pPr lvl="1"/>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63</a:t>
            </a:fld>
            <a:endParaRPr lang="zh-CN" altLang="en-US"/>
          </a:p>
        </p:txBody>
      </p:sp>
    </p:spTree>
    <p:extLst>
      <p:ext uri="{BB962C8B-B14F-4D97-AF65-F5344CB8AC3E}">
        <p14:creationId xmlns:p14="http://schemas.microsoft.com/office/powerpoint/2010/main" val="12724434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p:txBody>
          <a:bodyPr/>
          <a:lstStyle/>
          <a:p>
            <a:r>
              <a:rPr lang="en-US" altLang="zh-CN" dirty="0"/>
              <a:t>1.7.6 </a:t>
            </a:r>
            <a:r>
              <a:rPr lang="zh-CN" altLang="zh-CN" dirty="0"/>
              <a:t>五层网络体系结构</a:t>
            </a:r>
          </a:p>
          <a:p>
            <a:pPr lvl="1"/>
            <a:r>
              <a:rPr lang="zh-CN" altLang="zh-CN" dirty="0"/>
              <a:t>为了便于教学和研究，荷兰皇家艺术与科学院院士</a:t>
            </a:r>
            <a:r>
              <a:rPr lang="en-US" altLang="zh-CN" dirty="0"/>
              <a:t>Andrew S. </a:t>
            </a:r>
            <a:r>
              <a:rPr lang="en-US" altLang="zh-CN" dirty="0" err="1"/>
              <a:t>Tanenbaum</a:t>
            </a:r>
            <a:r>
              <a:rPr lang="zh-CN" altLang="zh-CN" dirty="0"/>
              <a:t>提出了计算机网络的五层体系结构。</a:t>
            </a:r>
            <a:endParaRPr lang="en-US" altLang="zh-CN" dirty="0"/>
          </a:p>
          <a:p>
            <a:pPr lvl="1"/>
            <a:r>
              <a:rPr lang="zh-CN" altLang="zh-CN" dirty="0"/>
              <a:t>五层体系结构自上而下依次为</a:t>
            </a:r>
            <a:r>
              <a:rPr lang="zh-CN" altLang="zh-CN" b="1" dirty="0">
                <a:solidFill>
                  <a:srgbClr val="C00000"/>
                </a:solidFill>
              </a:rPr>
              <a:t>应用层</a:t>
            </a:r>
            <a:r>
              <a:rPr lang="zh-CN" altLang="zh-CN" dirty="0"/>
              <a:t>、</a:t>
            </a:r>
            <a:r>
              <a:rPr lang="zh-CN" altLang="zh-CN" b="1" dirty="0">
                <a:solidFill>
                  <a:srgbClr val="C00000"/>
                </a:solidFill>
              </a:rPr>
              <a:t>运输层</a:t>
            </a:r>
            <a:r>
              <a:rPr lang="zh-CN" altLang="zh-CN" dirty="0"/>
              <a:t>、</a:t>
            </a:r>
            <a:r>
              <a:rPr lang="zh-CN" altLang="zh-CN" b="1" dirty="0">
                <a:solidFill>
                  <a:srgbClr val="C00000"/>
                </a:solidFill>
              </a:rPr>
              <a:t>网络层</a:t>
            </a:r>
            <a:r>
              <a:rPr lang="zh-CN" altLang="zh-CN" dirty="0"/>
              <a:t>、</a:t>
            </a:r>
            <a:r>
              <a:rPr lang="zh-CN" altLang="zh-CN" b="1" dirty="0">
                <a:solidFill>
                  <a:srgbClr val="C00000"/>
                </a:solidFill>
              </a:rPr>
              <a:t>数据链路层</a:t>
            </a:r>
            <a:r>
              <a:rPr lang="zh-CN" altLang="zh-CN" dirty="0"/>
              <a:t>和</a:t>
            </a:r>
            <a:r>
              <a:rPr lang="zh-CN" altLang="zh-CN" b="1" dirty="0">
                <a:solidFill>
                  <a:srgbClr val="C00000"/>
                </a:solidFill>
              </a:rPr>
              <a:t>物理层</a:t>
            </a:r>
            <a:endParaRPr lang="en-US" altLang="zh-CN" b="1" dirty="0">
              <a:solidFill>
                <a:srgbClr val="C00000"/>
              </a:solidFill>
            </a:endParaRPr>
          </a:p>
          <a:p>
            <a:pPr lvl="1"/>
            <a:r>
              <a:rPr lang="zh-CN" altLang="zh-CN" dirty="0"/>
              <a:t>这种五层体系结构并不是什么标准，但它比较符合</a:t>
            </a:r>
            <a:r>
              <a:rPr lang="en-US" altLang="zh-CN" dirty="0"/>
              <a:t>Internet</a:t>
            </a:r>
            <a:r>
              <a:rPr lang="zh-CN" altLang="zh-CN" dirty="0"/>
              <a:t>的实际情况</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64</a:t>
            </a:fld>
            <a:endParaRPr lang="zh-CN" altLang="en-US"/>
          </a:p>
        </p:txBody>
      </p:sp>
    </p:spTree>
    <p:extLst>
      <p:ext uri="{BB962C8B-B14F-4D97-AF65-F5344CB8AC3E}">
        <p14:creationId xmlns:p14="http://schemas.microsoft.com/office/powerpoint/2010/main" val="3361379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p:txBody>
          <a:bodyPr>
            <a:normAutofit/>
          </a:bodyPr>
          <a:lstStyle/>
          <a:p>
            <a:r>
              <a:rPr lang="en-US" altLang="zh-CN" dirty="0"/>
              <a:t>1.7.6 </a:t>
            </a:r>
            <a:r>
              <a:rPr lang="zh-CN" altLang="zh-CN" dirty="0"/>
              <a:t>五层网络体系结构</a:t>
            </a:r>
          </a:p>
          <a:p>
            <a:pPr lvl="1"/>
            <a:r>
              <a:rPr lang="en-US" altLang="zh-CN" dirty="0"/>
              <a:t>1</a:t>
            </a:r>
            <a:r>
              <a:rPr lang="zh-CN" altLang="zh-CN" dirty="0"/>
              <a:t>、五层功能简介</a:t>
            </a:r>
            <a:endParaRPr lang="en-US" altLang="zh-CN" dirty="0"/>
          </a:p>
          <a:p>
            <a:pPr lvl="2"/>
            <a:r>
              <a:rPr lang="zh-CN" altLang="zh-CN" b="1" dirty="0">
                <a:solidFill>
                  <a:srgbClr val="C00000"/>
                </a:solidFill>
              </a:rPr>
              <a:t>应用层</a:t>
            </a:r>
            <a:r>
              <a:rPr lang="zh-CN" altLang="zh-CN" dirty="0"/>
              <a:t>（</a:t>
            </a:r>
            <a:r>
              <a:rPr lang="en-US" altLang="zh-CN" dirty="0"/>
              <a:t>Application Layer</a:t>
            </a:r>
            <a:r>
              <a:rPr lang="zh-CN" altLang="zh-CN" dirty="0"/>
              <a:t>）</a:t>
            </a:r>
          </a:p>
          <a:p>
            <a:pPr lvl="3"/>
            <a:r>
              <a:rPr lang="zh-CN" altLang="zh-CN" dirty="0"/>
              <a:t>应用层作为最高层，与</a:t>
            </a:r>
            <a:r>
              <a:rPr lang="en-US" altLang="zh-CN" dirty="0"/>
              <a:t>OSI</a:t>
            </a:r>
            <a:r>
              <a:rPr lang="zh-CN" altLang="zh-CN" dirty="0"/>
              <a:t>的应用层、表示层和会话层相对应，和</a:t>
            </a:r>
            <a:r>
              <a:rPr lang="en-US" altLang="zh-CN" dirty="0"/>
              <a:t>TCP/IP</a:t>
            </a:r>
            <a:r>
              <a:rPr lang="zh-CN" altLang="zh-CN" dirty="0"/>
              <a:t>的应用层相同。</a:t>
            </a:r>
          </a:p>
          <a:p>
            <a:pPr lvl="3"/>
            <a:r>
              <a:rPr lang="zh-CN" altLang="zh-CN" dirty="0"/>
              <a:t>本层提供面用户的网络服务，负责管理和执行应用程序，为用户提供各种服务，管理和分配网络资源，提供通用一致和方便的服务。</a:t>
            </a:r>
            <a:endParaRPr lang="en-US" altLang="zh-CN" dirty="0"/>
          </a:p>
          <a:p>
            <a:pPr lvl="3"/>
            <a:r>
              <a:rPr lang="zh-CN" altLang="en-US" dirty="0"/>
              <a:t>包括</a:t>
            </a:r>
            <a:r>
              <a:rPr lang="zh-CN" altLang="zh-CN" dirty="0"/>
              <a:t>文件传输协议</a:t>
            </a:r>
            <a:r>
              <a:rPr lang="en-US" altLang="zh-CN" b="1" dirty="0">
                <a:solidFill>
                  <a:srgbClr val="C00000"/>
                </a:solidFill>
              </a:rPr>
              <a:t>FTP</a:t>
            </a:r>
            <a:r>
              <a:rPr lang="zh-CN" altLang="zh-CN" dirty="0"/>
              <a:t>，超文本传输协议</a:t>
            </a:r>
            <a:r>
              <a:rPr lang="en-US" altLang="zh-CN" b="1" dirty="0">
                <a:solidFill>
                  <a:srgbClr val="C00000"/>
                </a:solidFill>
              </a:rPr>
              <a:t>HTTP</a:t>
            </a:r>
            <a:r>
              <a:rPr lang="zh-CN" altLang="zh-CN" dirty="0"/>
              <a:t>、远程通信协议</a:t>
            </a:r>
            <a:r>
              <a:rPr lang="en-US" altLang="zh-CN" b="1" dirty="0">
                <a:solidFill>
                  <a:srgbClr val="C00000"/>
                </a:solidFill>
              </a:rPr>
              <a:t>TELNET</a:t>
            </a:r>
            <a:r>
              <a:rPr lang="zh-CN" altLang="zh-CN" dirty="0"/>
              <a:t>、简单网络管理协议</a:t>
            </a:r>
            <a:r>
              <a:rPr lang="en-US" altLang="zh-CN" b="1" dirty="0">
                <a:solidFill>
                  <a:srgbClr val="C00000"/>
                </a:solidFill>
              </a:rPr>
              <a:t>SNMP</a:t>
            </a:r>
            <a:r>
              <a:rPr lang="zh-CN" altLang="zh-CN" dirty="0"/>
              <a:t>、</a:t>
            </a:r>
            <a:r>
              <a:rPr lang="zh-CN" altLang="zh-CN" b="1" dirty="0">
                <a:solidFill>
                  <a:srgbClr val="C00000"/>
                </a:solidFill>
              </a:rPr>
              <a:t>电子邮件</a:t>
            </a:r>
            <a:r>
              <a:rPr lang="zh-CN" altLang="en-US" dirty="0"/>
              <a:t>和</a:t>
            </a:r>
            <a:r>
              <a:rPr lang="zh-CN" altLang="zh-CN" b="1" dirty="0">
                <a:solidFill>
                  <a:srgbClr val="C00000"/>
                </a:solidFill>
              </a:rPr>
              <a:t>网络新闻</a:t>
            </a:r>
            <a:r>
              <a:rPr lang="zh-CN" altLang="zh-CN" dirty="0"/>
              <a:t>等</a:t>
            </a:r>
            <a:r>
              <a:rPr lang="zh-CN" altLang="en-US" dirty="0"/>
              <a:t>应用层协议</a:t>
            </a:r>
            <a:r>
              <a:rPr lang="zh-CN" altLang="zh-CN" dirty="0"/>
              <a:t>。</a:t>
            </a:r>
          </a:p>
          <a:p>
            <a:pPr lvl="4"/>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65</a:t>
            </a:fld>
            <a:endParaRPr lang="zh-CN" altLang="en-US"/>
          </a:p>
        </p:txBody>
      </p:sp>
    </p:spTree>
    <p:extLst>
      <p:ext uri="{BB962C8B-B14F-4D97-AF65-F5344CB8AC3E}">
        <p14:creationId xmlns:p14="http://schemas.microsoft.com/office/powerpoint/2010/main" val="2690594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a:xfrm>
            <a:off x="609600" y="1600201"/>
            <a:ext cx="10972800" cy="5257798"/>
          </a:xfrm>
        </p:spPr>
        <p:txBody>
          <a:bodyPr>
            <a:normAutofit/>
          </a:bodyPr>
          <a:lstStyle/>
          <a:p>
            <a:r>
              <a:rPr lang="en-US" altLang="zh-CN" dirty="0"/>
              <a:t>1.7.6 </a:t>
            </a:r>
            <a:r>
              <a:rPr lang="zh-CN" altLang="zh-CN" dirty="0"/>
              <a:t>五层网络体系结构</a:t>
            </a:r>
          </a:p>
          <a:p>
            <a:pPr lvl="1"/>
            <a:r>
              <a:rPr lang="en-US" altLang="zh-CN" dirty="0"/>
              <a:t>1</a:t>
            </a:r>
            <a:r>
              <a:rPr lang="zh-CN" altLang="zh-CN" dirty="0"/>
              <a:t>、五层功能简介</a:t>
            </a:r>
            <a:endParaRPr lang="en-US" altLang="zh-CN" dirty="0"/>
          </a:p>
          <a:p>
            <a:pPr lvl="2"/>
            <a:r>
              <a:rPr lang="zh-CN" altLang="zh-CN" b="1" dirty="0">
                <a:solidFill>
                  <a:srgbClr val="C00000"/>
                </a:solidFill>
              </a:rPr>
              <a:t>运输层</a:t>
            </a:r>
            <a:r>
              <a:rPr lang="zh-CN" altLang="zh-CN" dirty="0"/>
              <a:t>（</a:t>
            </a:r>
            <a:r>
              <a:rPr lang="en-US" altLang="zh-CN" dirty="0"/>
              <a:t>Transport Layer</a:t>
            </a:r>
            <a:r>
              <a:rPr lang="zh-CN" altLang="zh-CN" dirty="0"/>
              <a:t>）</a:t>
            </a:r>
          </a:p>
          <a:p>
            <a:pPr lvl="3"/>
            <a:r>
              <a:rPr lang="zh-CN" altLang="zh-CN" dirty="0"/>
              <a:t>运输层也称为传输层，负责进程间的通信，为两个应用进程之间提供端到端的数据传输服务。</a:t>
            </a:r>
          </a:p>
          <a:p>
            <a:pPr lvl="3"/>
            <a:r>
              <a:rPr lang="zh-CN" altLang="zh-CN" dirty="0"/>
              <a:t>端到端的通信涉及端点间是否和如何建立通信连接，是否和如何进行数据传输的流量控制、拥塞控制和差错控制等问题。</a:t>
            </a:r>
          </a:p>
          <a:p>
            <a:pPr lvl="3"/>
            <a:r>
              <a:rPr lang="en-US" altLang="zh-CN" dirty="0"/>
              <a:t>TCP/IP</a:t>
            </a:r>
            <a:r>
              <a:rPr lang="zh-CN" altLang="zh-CN" dirty="0"/>
              <a:t>的运输层有传输控制协议</a:t>
            </a:r>
            <a:r>
              <a:rPr lang="en-US" altLang="zh-CN" dirty="0"/>
              <a:t>TCP</a:t>
            </a:r>
            <a:r>
              <a:rPr lang="zh-CN" altLang="zh-CN" dirty="0"/>
              <a:t>用户数据报协议</a:t>
            </a:r>
            <a:r>
              <a:rPr lang="en-US" altLang="zh-CN" dirty="0"/>
              <a:t>UDP</a:t>
            </a:r>
            <a:r>
              <a:rPr lang="zh-CN" altLang="en-US" dirty="0"/>
              <a:t>两个协议。</a:t>
            </a:r>
            <a:endParaRPr lang="en-US" altLang="zh-CN" dirty="0"/>
          </a:p>
          <a:p>
            <a:pPr lvl="3"/>
            <a:r>
              <a:rPr lang="en-US" altLang="zh-CN" dirty="0"/>
              <a:t>TCP</a:t>
            </a:r>
            <a:r>
              <a:rPr lang="zh-CN" altLang="zh-CN" dirty="0"/>
              <a:t>提供面向连接的、可靠的数据传输服务</a:t>
            </a:r>
            <a:r>
              <a:rPr lang="zh-CN" altLang="en-US" dirty="0"/>
              <a:t>，</a:t>
            </a:r>
            <a:r>
              <a:rPr lang="zh-CN" altLang="zh-CN" dirty="0"/>
              <a:t>基本单位为报文段</a:t>
            </a:r>
            <a:endParaRPr lang="en-US" altLang="zh-CN" dirty="0"/>
          </a:p>
          <a:p>
            <a:pPr lvl="3"/>
            <a:r>
              <a:rPr lang="en-US" altLang="zh-CN" dirty="0"/>
              <a:t>UDP</a:t>
            </a:r>
            <a:r>
              <a:rPr lang="zh-CN" altLang="zh-CN" dirty="0"/>
              <a:t>提供无连接的、尽最大努力的数据传输服务</a:t>
            </a:r>
            <a:r>
              <a:rPr lang="zh-CN" altLang="en-US" dirty="0"/>
              <a:t>，</a:t>
            </a:r>
            <a:r>
              <a:rPr lang="zh-CN" altLang="zh-CN" dirty="0"/>
              <a:t>基本单位为用户数据报</a:t>
            </a:r>
            <a:endParaRPr lang="en-US" altLang="zh-CN"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66</a:t>
            </a:fld>
            <a:endParaRPr lang="zh-CN" altLang="en-US"/>
          </a:p>
        </p:txBody>
      </p:sp>
    </p:spTree>
    <p:extLst>
      <p:ext uri="{BB962C8B-B14F-4D97-AF65-F5344CB8AC3E}">
        <p14:creationId xmlns:p14="http://schemas.microsoft.com/office/powerpoint/2010/main" val="3577374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a:xfrm>
            <a:off x="609600" y="1600201"/>
            <a:ext cx="10972800" cy="4942778"/>
          </a:xfrm>
        </p:spPr>
        <p:txBody>
          <a:bodyPr>
            <a:normAutofit/>
          </a:bodyPr>
          <a:lstStyle/>
          <a:p>
            <a:r>
              <a:rPr lang="en-US" altLang="zh-CN" dirty="0"/>
              <a:t>1.7.6 </a:t>
            </a:r>
            <a:r>
              <a:rPr lang="zh-CN" altLang="zh-CN" dirty="0"/>
              <a:t>五层网络体系结构</a:t>
            </a:r>
          </a:p>
          <a:p>
            <a:pPr lvl="1"/>
            <a:r>
              <a:rPr lang="en-US" altLang="zh-CN" dirty="0"/>
              <a:t>1</a:t>
            </a:r>
            <a:r>
              <a:rPr lang="zh-CN" altLang="zh-CN" dirty="0"/>
              <a:t>、五层功能简介</a:t>
            </a:r>
            <a:endParaRPr lang="en-US" altLang="zh-CN" dirty="0"/>
          </a:p>
          <a:p>
            <a:pPr lvl="2"/>
            <a:r>
              <a:rPr lang="zh-CN" altLang="zh-CN" b="1" dirty="0">
                <a:solidFill>
                  <a:srgbClr val="C00000"/>
                </a:solidFill>
              </a:rPr>
              <a:t>网络层</a:t>
            </a:r>
            <a:r>
              <a:rPr lang="zh-CN" altLang="zh-CN" dirty="0"/>
              <a:t>（</a:t>
            </a:r>
            <a:r>
              <a:rPr lang="en-US" altLang="zh-CN" dirty="0"/>
              <a:t>Network Layer</a:t>
            </a:r>
            <a:r>
              <a:rPr lang="zh-CN" altLang="zh-CN" dirty="0"/>
              <a:t>）</a:t>
            </a:r>
          </a:p>
          <a:p>
            <a:pPr lvl="3"/>
            <a:r>
              <a:rPr lang="zh-CN" altLang="zh-CN" dirty="0"/>
              <a:t>网络层的功能属于网络核心部分，其</a:t>
            </a:r>
            <a:r>
              <a:rPr lang="zh-CN" altLang="zh-CN" b="1" dirty="0">
                <a:solidFill>
                  <a:srgbClr val="C00000"/>
                </a:solidFill>
              </a:rPr>
              <a:t>任务是实现网络互连与互通</a:t>
            </a:r>
            <a:r>
              <a:rPr lang="zh-CN" altLang="zh-CN" dirty="0"/>
              <a:t>。</a:t>
            </a:r>
            <a:endParaRPr lang="en-US" altLang="zh-CN" dirty="0"/>
          </a:p>
          <a:p>
            <a:pPr lvl="3"/>
            <a:r>
              <a:rPr lang="zh-CN" altLang="zh-CN" dirty="0"/>
              <a:t>网络层要解决的</a:t>
            </a:r>
            <a:r>
              <a:rPr lang="zh-CN" altLang="zh-CN" b="1" dirty="0">
                <a:solidFill>
                  <a:srgbClr val="C00000"/>
                </a:solidFill>
              </a:rPr>
              <a:t>关键问题是选择路径</a:t>
            </a:r>
            <a:r>
              <a:rPr lang="zh-CN" altLang="zh-CN" dirty="0"/>
              <a:t>，路径可以固定不变，也可以动态变化。</a:t>
            </a:r>
          </a:p>
          <a:p>
            <a:pPr lvl="3"/>
            <a:r>
              <a:rPr lang="zh-CN" altLang="zh-CN" dirty="0"/>
              <a:t>网络层</a:t>
            </a:r>
            <a:r>
              <a:rPr lang="zh-CN" altLang="en-US" dirty="0"/>
              <a:t>要求能使</a:t>
            </a:r>
            <a:r>
              <a:rPr lang="zh-CN" altLang="en-US" b="1" dirty="0">
                <a:solidFill>
                  <a:srgbClr val="C00000"/>
                </a:solidFill>
              </a:rPr>
              <a:t>异构</a:t>
            </a:r>
            <a:r>
              <a:rPr lang="zh-CN" altLang="zh-CN" b="1" dirty="0">
                <a:solidFill>
                  <a:srgbClr val="C00000"/>
                </a:solidFill>
              </a:rPr>
              <a:t>网络互联互通</a:t>
            </a:r>
            <a:r>
              <a:rPr lang="zh-CN" altLang="zh-CN" dirty="0"/>
              <a:t>。</a:t>
            </a:r>
          </a:p>
          <a:p>
            <a:pPr lvl="3"/>
            <a:r>
              <a:rPr lang="zh-CN" altLang="zh-CN" dirty="0"/>
              <a:t>网络层常常还设有记账功能。</a:t>
            </a:r>
          </a:p>
          <a:p>
            <a:pPr lvl="3"/>
            <a:r>
              <a:rPr lang="en-US" altLang="zh-CN" dirty="0"/>
              <a:t>TCP/IP</a:t>
            </a:r>
            <a:r>
              <a:rPr lang="zh-CN" altLang="zh-CN" dirty="0"/>
              <a:t>的网</a:t>
            </a:r>
            <a:r>
              <a:rPr lang="zh-CN" altLang="en-US" dirty="0"/>
              <a:t>络</a:t>
            </a:r>
            <a:r>
              <a:rPr lang="zh-CN" altLang="zh-CN" dirty="0"/>
              <a:t>层最主要的协议是</a:t>
            </a:r>
            <a:r>
              <a:rPr lang="en-US" altLang="zh-CN" dirty="0"/>
              <a:t>IP</a:t>
            </a:r>
            <a:r>
              <a:rPr lang="zh-CN" altLang="zh-CN" dirty="0"/>
              <a:t>，它提供无连接的、不可靠的和尽力而为的数据传输服务</a:t>
            </a:r>
            <a:r>
              <a:rPr lang="zh-CN" altLang="en-US" dirty="0"/>
              <a:t>，</a:t>
            </a:r>
            <a:r>
              <a:rPr lang="zh-CN" altLang="zh-CN" b="1" dirty="0">
                <a:solidFill>
                  <a:srgbClr val="C00000"/>
                </a:solidFill>
              </a:rPr>
              <a:t>传递的数据基本单位为</a:t>
            </a:r>
            <a:r>
              <a:rPr lang="en-US" altLang="zh-CN" b="1" dirty="0">
                <a:solidFill>
                  <a:srgbClr val="C00000"/>
                </a:solidFill>
              </a:rPr>
              <a:t>IP</a:t>
            </a:r>
            <a:r>
              <a:rPr lang="zh-CN" altLang="zh-CN" b="1" dirty="0">
                <a:solidFill>
                  <a:srgbClr val="C00000"/>
                </a:solidFill>
              </a:rPr>
              <a:t>数据报</a:t>
            </a:r>
            <a:r>
              <a:rPr lang="zh-CN" altLang="zh-CN" dirty="0"/>
              <a:t>，也称为分组、包或者数据包等。 </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67</a:t>
            </a:fld>
            <a:endParaRPr lang="zh-CN" altLang="en-US"/>
          </a:p>
        </p:txBody>
      </p:sp>
    </p:spTree>
    <p:extLst>
      <p:ext uri="{BB962C8B-B14F-4D97-AF65-F5344CB8AC3E}">
        <p14:creationId xmlns:p14="http://schemas.microsoft.com/office/powerpoint/2010/main" val="3675467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a:xfrm>
            <a:off x="609600" y="1600201"/>
            <a:ext cx="10972800" cy="4722222"/>
          </a:xfrm>
        </p:spPr>
        <p:txBody>
          <a:bodyPr>
            <a:normAutofit/>
          </a:bodyPr>
          <a:lstStyle/>
          <a:p>
            <a:r>
              <a:rPr lang="en-US" altLang="zh-CN" dirty="0"/>
              <a:t>1.7.6 </a:t>
            </a:r>
            <a:r>
              <a:rPr lang="zh-CN" altLang="zh-CN" dirty="0"/>
              <a:t>五层网络体系结构</a:t>
            </a:r>
          </a:p>
          <a:p>
            <a:pPr lvl="1"/>
            <a:r>
              <a:rPr lang="en-US" altLang="zh-CN" dirty="0"/>
              <a:t>1</a:t>
            </a:r>
            <a:r>
              <a:rPr lang="zh-CN" altLang="zh-CN" dirty="0"/>
              <a:t>、五层功能简介</a:t>
            </a:r>
            <a:endParaRPr lang="en-US" altLang="zh-CN" dirty="0"/>
          </a:p>
          <a:p>
            <a:pPr lvl="2"/>
            <a:r>
              <a:rPr lang="zh-CN" altLang="zh-CN" b="1" dirty="0">
                <a:solidFill>
                  <a:srgbClr val="C00000"/>
                </a:solidFill>
              </a:rPr>
              <a:t>数据链路层</a:t>
            </a:r>
            <a:r>
              <a:rPr lang="zh-CN" altLang="zh-CN" dirty="0"/>
              <a:t>（</a:t>
            </a:r>
            <a:r>
              <a:rPr lang="en-US" altLang="zh-CN" dirty="0"/>
              <a:t>data link layer</a:t>
            </a:r>
            <a:r>
              <a:rPr lang="zh-CN" altLang="zh-CN" dirty="0"/>
              <a:t>）</a:t>
            </a:r>
          </a:p>
          <a:p>
            <a:pPr lvl="3"/>
            <a:r>
              <a:rPr lang="zh-CN" altLang="zh-CN" dirty="0"/>
              <a:t>数据链路层负责在</a:t>
            </a:r>
            <a:r>
              <a:rPr lang="zh-CN" altLang="zh-CN" b="1" dirty="0">
                <a:solidFill>
                  <a:srgbClr val="C00000"/>
                </a:solidFill>
              </a:rPr>
              <a:t>单条链路</a:t>
            </a:r>
            <a:r>
              <a:rPr lang="zh-CN" altLang="zh-CN" dirty="0"/>
              <a:t>两端上的结点之间传送称为</a:t>
            </a:r>
            <a:r>
              <a:rPr lang="zh-CN" altLang="zh-CN" b="1" dirty="0">
                <a:solidFill>
                  <a:srgbClr val="C00000"/>
                </a:solidFill>
              </a:rPr>
              <a:t>帧</a:t>
            </a:r>
            <a:r>
              <a:rPr lang="zh-CN" altLang="zh-CN" dirty="0"/>
              <a:t>的</a:t>
            </a:r>
            <a:r>
              <a:rPr lang="en-US" altLang="zh-CN" dirty="0"/>
              <a:t>PDU</a:t>
            </a:r>
            <a:r>
              <a:rPr lang="zh-CN" altLang="en-US" dirty="0"/>
              <a:t>。</a:t>
            </a:r>
            <a:r>
              <a:rPr lang="zh-CN" altLang="zh-CN" dirty="0"/>
              <a:t>帧就是有定界的数据块，即每个帧都有明确的开始和结束标志。</a:t>
            </a:r>
          </a:p>
          <a:p>
            <a:pPr lvl="3"/>
            <a:r>
              <a:rPr lang="zh-CN" altLang="zh-CN" dirty="0"/>
              <a:t>数据链路层负责建立、维持和释放两结点之间的数据链路，检测和校正物理层可能发生的差错。</a:t>
            </a:r>
          </a:p>
          <a:p>
            <a:pPr lvl="3"/>
            <a:r>
              <a:rPr lang="zh-CN" altLang="zh-CN" dirty="0"/>
              <a:t>在</a:t>
            </a:r>
            <a:r>
              <a:rPr lang="en-US" altLang="zh-CN" dirty="0"/>
              <a:t>OSI</a:t>
            </a:r>
            <a:r>
              <a:rPr lang="zh-CN" altLang="zh-CN" dirty="0"/>
              <a:t>模型中，数据链路层还要实现差错控制、流量控制以及确认应答，这与运输层中</a:t>
            </a:r>
            <a:r>
              <a:rPr lang="zh-CN" altLang="en-US" dirty="0"/>
              <a:t>相应功能</a:t>
            </a:r>
            <a:r>
              <a:rPr lang="zh-CN" altLang="zh-CN" dirty="0"/>
              <a:t>是重复的。现在网络的实践证明这是没有必要的。</a:t>
            </a:r>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68</a:t>
            </a:fld>
            <a:endParaRPr lang="zh-CN" altLang="en-US"/>
          </a:p>
        </p:txBody>
      </p:sp>
    </p:spTree>
    <p:extLst>
      <p:ext uri="{BB962C8B-B14F-4D97-AF65-F5344CB8AC3E}">
        <p14:creationId xmlns:p14="http://schemas.microsoft.com/office/powerpoint/2010/main" val="40723435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a:xfrm>
            <a:off x="609600" y="1600201"/>
            <a:ext cx="10972800" cy="4942778"/>
          </a:xfrm>
        </p:spPr>
        <p:txBody>
          <a:bodyPr>
            <a:normAutofit/>
          </a:bodyPr>
          <a:lstStyle/>
          <a:p>
            <a:r>
              <a:rPr lang="en-US" altLang="zh-CN" dirty="0"/>
              <a:t>1.7.6 </a:t>
            </a:r>
            <a:r>
              <a:rPr lang="zh-CN" altLang="zh-CN" dirty="0"/>
              <a:t>五层网络体系结构</a:t>
            </a:r>
          </a:p>
          <a:p>
            <a:pPr lvl="1"/>
            <a:r>
              <a:rPr lang="en-US" altLang="zh-CN" dirty="0"/>
              <a:t>1</a:t>
            </a:r>
            <a:r>
              <a:rPr lang="zh-CN" altLang="zh-CN" dirty="0"/>
              <a:t>、五层功能简介</a:t>
            </a:r>
            <a:endParaRPr lang="en-US" altLang="zh-CN" dirty="0"/>
          </a:p>
          <a:p>
            <a:pPr lvl="2"/>
            <a:r>
              <a:rPr lang="zh-CN" altLang="zh-CN" b="1" dirty="0">
                <a:solidFill>
                  <a:srgbClr val="C00000"/>
                </a:solidFill>
              </a:rPr>
              <a:t>物理层</a:t>
            </a:r>
            <a:r>
              <a:rPr lang="zh-CN" altLang="zh-CN" dirty="0"/>
              <a:t>（</a:t>
            </a:r>
            <a:r>
              <a:rPr lang="en-US" altLang="zh-CN" dirty="0"/>
              <a:t>Physical Layer</a:t>
            </a:r>
            <a:r>
              <a:rPr lang="zh-CN" altLang="zh-CN" dirty="0"/>
              <a:t>）</a:t>
            </a:r>
          </a:p>
          <a:p>
            <a:pPr lvl="3"/>
            <a:r>
              <a:rPr lang="zh-CN" altLang="zh-CN" dirty="0"/>
              <a:t>物理层是</a:t>
            </a:r>
            <a:r>
              <a:rPr lang="en-US" altLang="zh-CN" dirty="0"/>
              <a:t>OSI</a:t>
            </a:r>
            <a:r>
              <a:rPr lang="zh-CN" altLang="zh-CN" dirty="0"/>
              <a:t>的最低层，其任务是为数据链路层提供</a:t>
            </a:r>
            <a:r>
              <a:rPr lang="zh-CN" altLang="zh-CN" b="1" dirty="0">
                <a:solidFill>
                  <a:srgbClr val="C00000"/>
                </a:solidFill>
              </a:rPr>
              <a:t>透明的比特流</a:t>
            </a:r>
            <a:r>
              <a:rPr lang="zh-CN" altLang="zh-CN" dirty="0"/>
              <a:t>传输服务。</a:t>
            </a:r>
            <a:endParaRPr lang="en-US" altLang="zh-CN" dirty="0"/>
          </a:p>
          <a:p>
            <a:pPr lvl="3"/>
            <a:r>
              <a:rPr lang="zh-CN" altLang="zh-CN" dirty="0"/>
              <a:t>向下与物理媒体相连，规定连接物理媒体的网络接口的规范。</a:t>
            </a:r>
            <a:endParaRPr lang="en-US" altLang="zh-CN" dirty="0"/>
          </a:p>
          <a:p>
            <a:pPr lvl="3"/>
            <a:r>
              <a:rPr lang="zh-CN" altLang="zh-CN" dirty="0"/>
              <a:t>比如规定信号的电压值，多少伏特表示“</a:t>
            </a:r>
            <a:r>
              <a:rPr lang="en-US" altLang="zh-CN" dirty="0"/>
              <a:t>1</a:t>
            </a:r>
            <a:r>
              <a:rPr lang="zh-CN" altLang="zh-CN" dirty="0"/>
              <a:t>”，多少伏特表示“</a:t>
            </a:r>
            <a:r>
              <a:rPr lang="en-US" altLang="zh-CN" dirty="0"/>
              <a:t>0</a:t>
            </a:r>
            <a:r>
              <a:rPr lang="zh-CN" altLang="zh-CN" dirty="0"/>
              <a:t>”；</a:t>
            </a:r>
            <a:endParaRPr lang="en-US" altLang="zh-CN" dirty="0"/>
          </a:p>
          <a:p>
            <a:pPr lvl="3"/>
            <a:r>
              <a:rPr lang="en-US" altLang="zh-CN" dirty="0"/>
              <a:t>1</a:t>
            </a:r>
            <a:r>
              <a:rPr lang="zh-CN" altLang="zh-CN" dirty="0"/>
              <a:t>比特持续多少纳秒；</a:t>
            </a:r>
            <a:endParaRPr lang="en-US" altLang="zh-CN" dirty="0"/>
          </a:p>
          <a:p>
            <a:pPr lvl="3"/>
            <a:r>
              <a:rPr lang="zh-CN" altLang="zh-CN" dirty="0"/>
              <a:t>网络连接器有多少针以及各针的用途；</a:t>
            </a:r>
            <a:endParaRPr lang="en-US" altLang="zh-CN" dirty="0"/>
          </a:p>
          <a:p>
            <a:pPr lvl="3"/>
            <a:r>
              <a:rPr lang="zh-CN" altLang="zh-CN" dirty="0"/>
              <a:t>传输的介质是什么和采用什么编码等。</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69</a:t>
            </a:fld>
            <a:endParaRPr lang="zh-CN" altLang="en-US"/>
          </a:p>
        </p:txBody>
      </p:sp>
    </p:spTree>
    <p:extLst>
      <p:ext uri="{BB962C8B-B14F-4D97-AF65-F5344CB8AC3E}">
        <p14:creationId xmlns:p14="http://schemas.microsoft.com/office/powerpoint/2010/main" val="154528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1.1 </a:t>
            </a:r>
            <a:r>
              <a:rPr lang="zh-CN" altLang="zh-CN" b="1" dirty="0"/>
              <a:t>计算机网络的形成与发展</a:t>
            </a:r>
            <a:endParaRPr lang="zh-CN" altLang="en-US" dirty="0"/>
          </a:p>
        </p:txBody>
      </p:sp>
      <p:sp>
        <p:nvSpPr>
          <p:cNvPr id="3" name="内容占位符 2"/>
          <p:cNvSpPr>
            <a:spLocks noGrp="1"/>
          </p:cNvSpPr>
          <p:nvPr>
            <p:ph idx="1"/>
          </p:nvPr>
        </p:nvSpPr>
        <p:spPr/>
        <p:txBody>
          <a:bodyPr/>
          <a:lstStyle/>
          <a:p>
            <a:r>
              <a:rPr lang="en-US" altLang="zh-CN" dirty="0"/>
              <a:t>1.1.1 </a:t>
            </a:r>
            <a:r>
              <a:rPr lang="zh-CN" altLang="zh-CN" dirty="0"/>
              <a:t>计算机网络的定义</a:t>
            </a:r>
            <a:endParaRPr lang="en-US" altLang="zh-CN" dirty="0"/>
          </a:p>
          <a:p>
            <a:pPr lvl="1"/>
            <a:r>
              <a:rPr lang="zh-CN" altLang="zh-CN" dirty="0"/>
              <a:t>通过</a:t>
            </a:r>
            <a:r>
              <a:rPr lang="zh-CN" altLang="zh-CN" b="1" dirty="0">
                <a:solidFill>
                  <a:srgbClr val="C00000"/>
                </a:solidFill>
              </a:rPr>
              <a:t>通信线路</a:t>
            </a:r>
            <a:r>
              <a:rPr lang="zh-CN" altLang="zh-CN" dirty="0"/>
              <a:t>和</a:t>
            </a:r>
            <a:r>
              <a:rPr lang="zh-CN" altLang="zh-CN" b="1" dirty="0">
                <a:solidFill>
                  <a:srgbClr val="C00000"/>
                </a:solidFill>
              </a:rPr>
              <a:t>网络设备</a:t>
            </a:r>
            <a:r>
              <a:rPr lang="zh-CN" altLang="zh-CN" dirty="0"/>
              <a:t>将地理位置不同、具有</a:t>
            </a:r>
            <a:r>
              <a:rPr lang="zh-CN" altLang="zh-CN" b="1" dirty="0">
                <a:solidFill>
                  <a:srgbClr val="C00000"/>
                </a:solidFill>
              </a:rPr>
              <a:t>自主处理能力</a:t>
            </a:r>
            <a:r>
              <a:rPr lang="zh-CN" altLang="zh-CN" dirty="0"/>
              <a:t>的多台计算机互连起来，以功能完善的网络通信协议和其它网络软件实现</a:t>
            </a:r>
            <a:r>
              <a:rPr lang="zh-CN" altLang="zh-CN" b="1" dirty="0">
                <a:solidFill>
                  <a:srgbClr val="C00000"/>
                </a:solidFill>
              </a:rPr>
              <a:t>资源共享</a:t>
            </a:r>
            <a:r>
              <a:rPr lang="zh-CN" altLang="zh-CN" dirty="0"/>
              <a:t>和</a:t>
            </a:r>
            <a:r>
              <a:rPr lang="zh-CN" altLang="zh-CN" b="1" dirty="0">
                <a:solidFill>
                  <a:srgbClr val="C00000"/>
                </a:solidFill>
              </a:rPr>
              <a:t>信息传递</a:t>
            </a:r>
            <a:r>
              <a:rPr lang="zh-CN" altLang="zh-CN" dirty="0"/>
              <a:t>的系统集合。</a:t>
            </a:r>
            <a:endParaRPr lang="en-US" altLang="zh-CN" dirty="0"/>
          </a:p>
          <a:p>
            <a:pPr lvl="1"/>
            <a:r>
              <a:rPr lang="zh-CN" altLang="en-US" dirty="0"/>
              <a:t>从定义可以看出：</a:t>
            </a:r>
            <a:endParaRPr lang="en-US" altLang="zh-CN" dirty="0"/>
          </a:p>
          <a:p>
            <a:pPr lvl="2"/>
            <a:r>
              <a:rPr lang="zh-CN" altLang="zh-CN" dirty="0"/>
              <a:t>计算机网络是计算机技术与现代通信技术相结合的产物。</a:t>
            </a:r>
            <a:endParaRPr lang="en-US" altLang="zh-CN" dirty="0"/>
          </a:p>
          <a:p>
            <a:pPr lvl="2"/>
            <a:r>
              <a:rPr lang="zh-CN" altLang="zh-CN" dirty="0"/>
              <a:t>计算机网络的基本功能就是</a:t>
            </a:r>
            <a:r>
              <a:rPr lang="zh-CN" altLang="zh-CN" b="1" dirty="0"/>
              <a:t>资源共享和数据通信</a:t>
            </a:r>
            <a:r>
              <a:rPr lang="zh-CN" altLang="zh-CN" dirty="0"/>
              <a:t>。</a:t>
            </a:r>
            <a:endParaRPr lang="en-US" altLang="zh-CN" dirty="0"/>
          </a:p>
          <a:p>
            <a:pPr lvl="2"/>
            <a:r>
              <a:rPr lang="zh-CN" altLang="zh-CN" dirty="0"/>
              <a:t>为接入网络的计算机提供连通性服务是计算机网络的基本能力。</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7</a:t>
            </a:fld>
            <a:endParaRPr lang="zh-CN" altLang="en-US"/>
          </a:p>
        </p:txBody>
      </p:sp>
    </p:spTree>
    <p:extLst>
      <p:ext uri="{BB962C8B-B14F-4D97-AF65-F5344CB8AC3E}">
        <p14:creationId xmlns:p14="http://schemas.microsoft.com/office/powerpoint/2010/main" val="25784794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p:txBody>
          <a:bodyPr/>
          <a:lstStyle/>
          <a:p>
            <a:r>
              <a:rPr lang="en-US" altLang="zh-CN" dirty="0"/>
              <a:t>2</a:t>
            </a:r>
            <a:r>
              <a:rPr lang="zh-CN" altLang="zh-CN" dirty="0"/>
              <a:t>、数据在层间传递过程</a:t>
            </a:r>
          </a:p>
          <a:p>
            <a:pPr lvl="1"/>
            <a:r>
              <a:rPr lang="zh-CN" altLang="zh-CN" dirty="0"/>
              <a:t>图</a:t>
            </a:r>
            <a:r>
              <a:rPr lang="en-US" altLang="zh-CN" dirty="0"/>
              <a:t>1-16</a:t>
            </a:r>
            <a:r>
              <a:rPr lang="zh-CN" altLang="zh-CN" dirty="0"/>
              <a:t>示意了主机</a:t>
            </a:r>
            <a:r>
              <a:rPr lang="en-US" altLang="zh-CN" dirty="0"/>
              <a:t>PC1</a:t>
            </a:r>
            <a:r>
              <a:rPr lang="zh-CN" altLang="zh-CN" dirty="0"/>
              <a:t>中的应用程序</a:t>
            </a:r>
            <a:r>
              <a:rPr lang="en-US" altLang="zh-CN" dirty="0"/>
              <a:t>AP1</a:t>
            </a:r>
            <a:r>
              <a:rPr lang="zh-CN" altLang="zh-CN" dirty="0"/>
              <a:t>向主机</a:t>
            </a:r>
            <a:r>
              <a:rPr lang="en-US" altLang="zh-CN" dirty="0"/>
              <a:t>PC2</a:t>
            </a:r>
            <a:r>
              <a:rPr lang="zh-CN" altLang="zh-CN" dirty="0"/>
              <a:t>中的应用程序</a:t>
            </a:r>
            <a:r>
              <a:rPr lang="en-US" altLang="zh-CN" dirty="0"/>
              <a:t>AP2</a:t>
            </a:r>
            <a:r>
              <a:rPr lang="zh-CN" altLang="zh-CN" dirty="0"/>
              <a:t>发送数据时数据的流动过程，中途有经过路由器交换。</a:t>
            </a:r>
            <a:endParaRPr lang="en-US" altLang="zh-CN" dirty="0"/>
          </a:p>
          <a:p>
            <a:pPr lvl="1"/>
            <a:r>
              <a:rPr lang="zh-CN" altLang="zh-CN" dirty="0"/>
              <a:t>与端结点不同，路由器只有下面的三层。</a:t>
            </a:r>
            <a:endParaRPr lang="en-US" altLang="zh-CN" dirty="0"/>
          </a:p>
          <a:p>
            <a:pPr lvl="1"/>
            <a:r>
              <a:rPr lang="zh-CN" altLang="en-US" dirty="0"/>
              <a:t>在发送端：</a:t>
            </a:r>
            <a:endParaRPr lang="en-US" altLang="zh-CN" dirty="0"/>
          </a:p>
          <a:p>
            <a:pPr lvl="2"/>
            <a:r>
              <a:rPr lang="zh-CN" altLang="en-US" dirty="0"/>
              <a:t>数据从应用层开始，逐层加上该层的头部后往下传。</a:t>
            </a:r>
            <a:endParaRPr lang="en-US" altLang="zh-CN" dirty="0"/>
          </a:p>
          <a:p>
            <a:pPr lvl="2"/>
            <a:r>
              <a:rPr lang="zh-CN" altLang="en-US" dirty="0"/>
              <a:t>数据链路层还要加了尾部。</a:t>
            </a:r>
            <a:endParaRPr lang="en-US" altLang="zh-CN" dirty="0"/>
          </a:p>
          <a:p>
            <a:pPr lvl="2"/>
            <a:r>
              <a:rPr lang="zh-CN" altLang="en-US" dirty="0"/>
              <a:t>物理层没有头部和尾部，它将二进制数据转换成电或光信号后交给物理传输媒体传输。</a:t>
            </a:r>
            <a:endParaRPr lang="en-US" altLang="zh-CN" dirty="0"/>
          </a:p>
          <a:p>
            <a:pPr lvl="1"/>
            <a:endParaRPr lang="en-US" altLang="zh-CN" dirty="0"/>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70</a:t>
            </a:fld>
            <a:endParaRPr lang="zh-CN" altLang="en-US"/>
          </a:p>
        </p:txBody>
      </p:sp>
    </p:spTree>
    <p:extLst>
      <p:ext uri="{BB962C8B-B14F-4D97-AF65-F5344CB8AC3E}">
        <p14:creationId xmlns:p14="http://schemas.microsoft.com/office/powerpoint/2010/main" val="25577002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4" name="页脚占位符 3"/>
          <p:cNvSpPr>
            <a:spLocks noGrp="1"/>
          </p:cNvSpPr>
          <p:nvPr>
            <p:ph type="ftr" sz="quarter" idx="11"/>
          </p:nvPr>
        </p:nvSpPr>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71</a:t>
            </a:fld>
            <a:endParaRPr lang="zh-CN" altLang="en-US"/>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630610003"/>
              </p:ext>
            </p:extLst>
          </p:nvPr>
        </p:nvGraphicFramePr>
        <p:xfrm>
          <a:off x="896558" y="1447217"/>
          <a:ext cx="10398883" cy="4964386"/>
        </p:xfrm>
        <a:graphic>
          <a:graphicData uri="http://schemas.openxmlformats.org/presentationml/2006/ole">
            <mc:AlternateContent xmlns:mc="http://schemas.openxmlformats.org/markup-compatibility/2006">
              <mc:Choice xmlns:v="urn:schemas-microsoft-com:vml" Requires="v">
                <p:oleObj spid="_x0000_s22666" name="Visio" r:id="rId3" imgW="6515023" imgH="3105046" progId="Visio.Drawing.15">
                  <p:embed/>
                </p:oleObj>
              </mc:Choice>
              <mc:Fallback>
                <p:oleObj name="Visio" r:id="rId3" imgW="6515023" imgH="3105046"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558" y="1447217"/>
                        <a:ext cx="10398883" cy="4964386"/>
                      </a:xfrm>
                      <a:prstGeom prst="rect">
                        <a:avLst/>
                      </a:prstGeom>
                      <a:noFill/>
                    </p:spPr>
                  </p:pic>
                </p:oleObj>
              </mc:Fallback>
            </mc:AlternateContent>
          </a:graphicData>
        </a:graphic>
      </p:graphicFrame>
      <p:sp>
        <p:nvSpPr>
          <p:cNvPr id="9" name="矩形 8"/>
          <p:cNvSpPr/>
          <p:nvPr/>
        </p:nvSpPr>
        <p:spPr>
          <a:xfrm>
            <a:off x="4696956" y="6042271"/>
            <a:ext cx="2505814" cy="369332"/>
          </a:xfrm>
          <a:prstGeom prst="rect">
            <a:avLst/>
          </a:prstGeom>
        </p:spPr>
        <p:txBody>
          <a:bodyPr wrap="none">
            <a:spAutoFit/>
          </a:bodyPr>
          <a:lstStyle/>
          <a:p>
            <a:pPr algn="ctr">
              <a:spcAft>
                <a:spcPts val="0"/>
              </a:spcAft>
            </a:pPr>
            <a:r>
              <a:rPr lang="zh-CN" altLang="zh-CN" kern="100" dirty="0">
                <a:latin typeface="Calibri" panose="020F0502020204030204" pitchFamily="34" charset="0"/>
                <a:ea typeface="宋体" panose="02010600030101010101" pitchFamily="2" charset="-122"/>
                <a:cs typeface="Times New Roman" panose="02020603050405020304" pitchFamily="18" charset="0"/>
              </a:rPr>
              <a:t>图</a:t>
            </a:r>
            <a:r>
              <a:rPr lang="en-US" altLang="zh-CN" kern="100" dirty="0">
                <a:latin typeface="Calibri" panose="020F0502020204030204" pitchFamily="34" charset="0"/>
                <a:ea typeface="宋体" panose="02010600030101010101" pitchFamily="2" charset="-122"/>
                <a:cs typeface="Times New Roman" panose="02020603050405020304" pitchFamily="18" charset="0"/>
              </a:rPr>
              <a:t>1-16 </a:t>
            </a:r>
            <a:r>
              <a:rPr lang="zh-CN" altLang="zh-CN" kern="100" dirty="0">
                <a:latin typeface="Calibri" panose="020F0502020204030204" pitchFamily="34" charset="0"/>
                <a:ea typeface="宋体" panose="02010600030101010101" pitchFamily="2" charset="-122"/>
                <a:cs typeface="Times New Roman" panose="02020603050405020304" pitchFamily="18" charset="0"/>
              </a:rPr>
              <a:t>数据在层间流动</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25016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p:txBody>
          <a:bodyPr>
            <a:normAutofit/>
          </a:bodyPr>
          <a:lstStyle/>
          <a:p>
            <a:r>
              <a:rPr lang="en-US" altLang="zh-CN" dirty="0"/>
              <a:t>2</a:t>
            </a:r>
            <a:r>
              <a:rPr lang="zh-CN" altLang="zh-CN" dirty="0"/>
              <a:t>、数据在层间传递过程</a:t>
            </a:r>
            <a:endParaRPr lang="en-US" altLang="zh-CN" dirty="0"/>
          </a:p>
          <a:p>
            <a:pPr lvl="1"/>
            <a:r>
              <a:rPr lang="zh-CN" altLang="en-US" dirty="0"/>
              <a:t>中间结点：</a:t>
            </a:r>
            <a:endParaRPr lang="en-US" altLang="zh-CN" dirty="0"/>
          </a:p>
          <a:p>
            <a:pPr lvl="2"/>
            <a:r>
              <a:rPr lang="zh-CN" altLang="en-US" dirty="0"/>
              <a:t>物理层将将传输媒体上的电或光信号转换成二进制数据，然后提交给数据链路层。</a:t>
            </a:r>
            <a:endParaRPr lang="en-US" altLang="zh-CN" dirty="0"/>
          </a:p>
          <a:p>
            <a:pPr lvl="2"/>
            <a:r>
              <a:rPr lang="zh-CN" altLang="en-US" dirty="0"/>
              <a:t>数据链路层去除头部和尾部后再上传给网络层；</a:t>
            </a:r>
            <a:endParaRPr lang="en-US" altLang="zh-CN" dirty="0"/>
          </a:p>
          <a:p>
            <a:pPr lvl="2"/>
            <a:r>
              <a:rPr lang="zh-CN" altLang="en-US" dirty="0"/>
              <a:t>网络层根据头部信息为数据包选择一条合适的路径，然后从另一个接口下传给数据链路层。</a:t>
            </a:r>
            <a:endParaRPr lang="en-US" altLang="zh-CN" dirty="0"/>
          </a:p>
          <a:p>
            <a:pPr lvl="2"/>
            <a:r>
              <a:rPr lang="zh-CN" altLang="en-US" dirty="0"/>
              <a:t>数据链路层重新装配一个新的头部和尾部后下传给物理层</a:t>
            </a:r>
            <a:endParaRPr lang="en-US" altLang="zh-CN" dirty="0"/>
          </a:p>
          <a:p>
            <a:pPr lvl="2"/>
            <a:r>
              <a:rPr lang="zh-CN" altLang="en-US" dirty="0"/>
              <a:t>物理层将二进制数据转换成电或光信号后交给传输媒体传输。</a:t>
            </a:r>
          </a:p>
        </p:txBody>
      </p:sp>
      <p:sp>
        <p:nvSpPr>
          <p:cNvPr id="5" name="灯片编号占位符 4"/>
          <p:cNvSpPr>
            <a:spLocks noGrp="1"/>
          </p:cNvSpPr>
          <p:nvPr>
            <p:ph type="sldNum" sz="quarter" idx="12"/>
          </p:nvPr>
        </p:nvSpPr>
        <p:spPr/>
        <p:txBody>
          <a:bodyPr/>
          <a:lstStyle/>
          <a:p>
            <a:fld id="{0AD52648-2BA5-46CF-B873-9163737217AD}" type="slidenum">
              <a:rPr lang="zh-CN" altLang="en-US" smtClean="0"/>
              <a:t>72</a:t>
            </a:fld>
            <a:endParaRPr lang="zh-CN" altLang="en-US"/>
          </a:p>
        </p:txBody>
      </p:sp>
    </p:spTree>
    <p:extLst>
      <p:ext uri="{BB962C8B-B14F-4D97-AF65-F5344CB8AC3E}">
        <p14:creationId xmlns:p14="http://schemas.microsoft.com/office/powerpoint/2010/main" val="35629814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1.7 </a:t>
            </a:r>
            <a:r>
              <a:rPr lang="zh-CN" altLang="zh-CN" b="1" dirty="0"/>
              <a:t>计算机网络体系结构</a:t>
            </a:r>
            <a:endParaRPr lang="zh-CN" altLang="en-US" dirty="0"/>
          </a:p>
        </p:txBody>
      </p:sp>
      <p:sp>
        <p:nvSpPr>
          <p:cNvPr id="3" name="内容占位符 2"/>
          <p:cNvSpPr>
            <a:spLocks noGrp="1"/>
          </p:cNvSpPr>
          <p:nvPr>
            <p:ph idx="1"/>
          </p:nvPr>
        </p:nvSpPr>
        <p:spPr/>
        <p:txBody>
          <a:bodyPr/>
          <a:lstStyle/>
          <a:p>
            <a:r>
              <a:rPr lang="en-US" altLang="zh-CN" dirty="0"/>
              <a:t>2</a:t>
            </a:r>
            <a:r>
              <a:rPr lang="zh-CN" altLang="zh-CN" dirty="0"/>
              <a:t>、数据在层间传递过程</a:t>
            </a:r>
            <a:endParaRPr lang="en-US" altLang="zh-CN" dirty="0"/>
          </a:p>
          <a:p>
            <a:pPr lvl="1"/>
            <a:r>
              <a:rPr lang="zh-CN" altLang="zh-CN" dirty="0"/>
              <a:t>接收端</a:t>
            </a:r>
            <a:r>
              <a:rPr lang="zh-CN" altLang="en-US" dirty="0"/>
              <a:t>：</a:t>
            </a:r>
            <a:endParaRPr lang="en-US" altLang="zh-CN" dirty="0"/>
          </a:p>
          <a:p>
            <a:pPr lvl="2"/>
            <a:r>
              <a:rPr lang="zh-CN" altLang="en-US" dirty="0"/>
              <a:t>接收端的</a:t>
            </a:r>
            <a:r>
              <a:rPr lang="zh-CN" altLang="zh-CN" dirty="0"/>
              <a:t>网络接口收到数据后，与路由器的网络接口、物理层和数据链路层一样处理，然后向上一层提交。</a:t>
            </a:r>
            <a:endParaRPr lang="en-US" altLang="zh-CN" dirty="0"/>
          </a:p>
          <a:p>
            <a:pPr lvl="2"/>
            <a:r>
              <a:rPr lang="zh-CN" altLang="zh-CN" dirty="0"/>
              <a:t>接收端的网络层及以上每一层向上一层提交时，都要剥离该层的头部，直到</a:t>
            </a:r>
            <a:r>
              <a:rPr lang="en-US" altLang="zh-CN" dirty="0"/>
              <a:t>AP2</a:t>
            </a:r>
            <a:r>
              <a:rPr lang="zh-CN" altLang="zh-CN" dirty="0"/>
              <a:t>看到数据。</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dirty="0"/>
              <a:t>主讲人：莆田学院</a:t>
            </a:r>
            <a:r>
              <a:rPr lang="en-US" altLang="zh-CN" dirty="0"/>
              <a:t>•</a:t>
            </a:r>
            <a:r>
              <a:rPr lang="zh-CN" altLang="en-US" dirty="0"/>
              <a:t>信息工程学院</a:t>
            </a:r>
            <a:r>
              <a:rPr lang="en-US" altLang="zh-CN" dirty="0"/>
              <a:t>•</a:t>
            </a:r>
            <a:r>
              <a:rPr lang="zh-CN" altLang="en-US" dirty="0"/>
              <a:t>洪家军</a:t>
            </a:r>
          </a:p>
        </p:txBody>
      </p:sp>
      <p:sp>
        <p:nvSpPr>
          <p:cNvPr id="5" name="灯片编号占位符 4"/>
          <p:cNvSpPr>
            <a:spLocks noGrp="1"/>
          </p:cNvSpPr>
          <p:nvPr>
            <p:ph type="sldNum" sz="quarter" idx="12"/>
          </p:nvPr>
        </p:nvSpPr>
        <p:spPr/>
        <p:txBody>
          <a:bodyPr/>
          <a:lstStyle/>
          <a:p>
            <a:fld id="{0AD52648-2BA5-46CF-B873-9163737217AD}" type="slidenum">
              <a:rPr lang="zh-CN" altLang="en-US" smtClean="0"/>
              <a:t>73</a:t>
            </a:fld>
            <a:endParaRPr lang="zh-CN" altLang="en-US"/>
          </a:p>
        </p:txBody>
      </p:sp>
    </p:spTree>
    <p:extLst>
      <p:ext uri="{BB962C8B-B14F-4D97-AF65-F5344CB8AC3E}">
        <p14:creationId xmlns:p14="http://schemas.microsoft.com/office/powerpoint/2010/main" val="33011670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p:txBody>
          <a:bodyPr/>
          <a:lstStyle/>
          <a:p>
            <a:r>
              <a:rPr lang="zh-CN" altLang="zh-CN" dirty="0">
                <a:solidFill>
                  <a:schemeClr val="tx1"/>
                </a:solidFill>
              </a:rPr>
              <a:t>物理传输媒体简称</a:t>
            </a:r>
            <a:r>
              <a:rPr lang="zh-CN" altLang="zh-CN" dirty="0"/>
              <a:t>传输媒体</a:t>
            </a:r>
            <a:r>
              <a:rPr lang="zh-CN" altLang="zh-CN" dirty="0">
                <a:solidFill>
                  <a:schemeClr val="tx1"/>
                </a:solidFill>
              </a:rPr>
              <a:t>，也称</a:t>
            </a:r>
            <a:r>
              <a:rPr lang="zh-CN" altLang="zh-CN" dirty="0"/>
              <a:t>传输介质</a:t>
            </a:r>
            <a:r>
              <a:rPr lang="zh-CN" altLang="zh-CN" dirty="0">
                <a:solidFill>
                  <a:schemeClr val="tx1"/>
                </a:solidFill>
              </a:rPr>
              <a:t>，分为</a:t>
            </a:r>
            <a:r>
              <a:rPr lang="zh-CN" altLang="zh-CN" dirty="0"/>
              <a:t>有导向传输媒体</a:t>
            </a:r>
            <a:r>
              <a:rPr lang="zh-CN" altLang="zh-CN" dirty="0">
                <a:solidFill>
                  <a:schemeClr val="tx1"/>
                </a:solidFill>
              </a:rPr>
              <a:t>和</a:t>
            </a:r>
            <a:r>
              <a:rPr lang="zh-CN" altLang="zh-CN" dirty="0"/>
              <a:t>非导向传输媒体</a:t>
            </a:r>
            <a:r>
              <a:rPr lang="zh-CN" altLang="zh-CN" dirty="0">
                <a:solidFill>
                  <a:schemeClr val="tx1"/>
                </a:solidFill>
              </a:rPr>
              <a:t>两大类。</a:t>
            </a:r>
            <a:endParaRPr lang="en-US" altLang="zh-CN" dirty="0">
              <a:solidFill>
                <a:schemeClr val="tx1"/>
              </a:solidFill>
            </a:endParaRPr>
          </a:p>
          <a:p>
            <a:r>
              <a:rPr lang="zh-CN" altLang="zh-CN" dirty="0">
                <a:solidFill>
                  <a:schemeClr val="tx1"/>
                </a:solidFill>
              </a:rPr>
              <a:t>常见的有导向传输媒体有</a:t>
            </a:r>
            <a:r>
              <a:rPr lang="zh-CN" altLang="zh-CN" dirty="0"/>
              <a:t>双绞线</a:t>
            </a:r>
            <a:r>
              <a:rPr lang="zh-CN" altLang="zh-CN" dirty="0">
                <a:solidFill>
                  <a:schemeClr val="tx1"/>
                </a:solidFill>
              </a:rPr>
              <a:t>、</a:t>
            </a:r>
            <a:r>
              <a:rPr lang="zh-CN" altLang="zh-CN" dirty="0"/>
              <a:t>同轴电缆</a:t>
            </a:r>
            <a:r>
              <a:rPr lang="zh-CN" altLang="zh-CN" dirty="0">
                <a:solidFill>
                  <a:schemeClr val="tx1"/>
                </a:solidFill>
              </a:rPr>
              <a:t>和</a:t>
            </a:r>
            <a:r>
              <a:rPr lang="zh-CN" altLang="zh-CN" dirty="0"/>
              <a:t>光纤</a:t>
            </a:r>
            <a:r>
              <a:rPr lang="zh-CN" altLang="zh-CN" dirty="0">
                <a:solidFill>
                  <a:schemeClr val="tx1"/>
                </a:solidFill>
              </a:rPr>
              <a:t>。</a:t>
            </a:r>
            <a:endParaRPr lang="en-US" altLang="zh-CN" dirty="0">
              <a:solidFill>
                <a:schemeClr val="tx1"/>
              </a:solidFill>
            </a:endParaRPr>
          </a:p>
          <a:p>
            <a:r>
              <a:rPr lang="zh-CN" altLang="zh-CN" dirty="0">
                <a:solidFill>
                  <a:schemeClr val="tx1"/>
                </a:solidFill>
              </a:rPr>
              <a:t>非导向传输媒体就是指</a:t>
            </a:r>
            <a:r>
              <a:rPr lang="zh-CN" altLang="zh-CN" dirty="0"/>
              <a:t>自由空间</a:t>
            </a:r>
            <a:r>
              <a:rPr lang="zh-CN" altLang="zh-CN" dirty="0">
                <a:solidFill>
                  <a:schemeClr val="tx1"/>
                </a:solidFill>
              </a:rPr>
              <a:t>，非导向传输媒体一般应用于无线通信</a:t>
            </a:r>
            <a:r>
              <a:rPr lang="zh-CN" altLang="en-US" dirty="0">
                <a:solidFill>
                  <a:schemeClr val="tx1"/>
                </a:solidFill>
              </a:rPr>
              <a:t>。</a:t>
            </a:r>
            <a:endParaRPr lang="en-US" altLang="zh-CN" dirty="0">
              <a:solidFill>
                <a:schemeClr val="tx1"/>
              </a:solidFill>
            </a:endParaRPr>
          </a:p>
          <a:p>
            <a:r>
              <a:rPr lang="zh-CN" altLang="zh-CN" dirty="0">
                <a:solidFill>
                  <a:schemeClr val="tx1"/>
                </a:solidFill>
              </a:rPr>
              <a:t>常见的无线通信有</a:t>
            </a:r>
            <a:r>
              <a:rPr lang="zh-CN" altLang="zh-CN" dirty="0"/>
              <a:t>无线电通信</a:t>
            </a:r>
            <a:r>
              <a:rPr lang="zh-CN" altLang="zh-CN" dirty="0">
                <a:solidFill>
                  <a:schemeClr val="tx1"/>
                </a:solidFill>
              </a:rPr>
              <a:t>、</a:t>
            </a:r>
            <a:r>
              <a:rPr lang="zh-CN" altLang="zh-CN" dirty="0"/>
              <a:t>微波通信</a:t>
            </a:r>
            <a:r>
              <a:rPr lang="zh-CN" altLang="zh-CN" dirty="0">
                <a:solidFill>
                  <a:schemeClr val="tx1"/>
                </a:solidFill>
              </a:rPr>
              <a:t>、</a:t>
            </a:r>
            <a:r>
              <a:rPr lang="zh-CN" altLang="zh-CN" dirty="0"/>
              <a:t>卫星通信</a:t>
            </a:r>
            <a:r>
              <a:rPr lang="zh-CN" altLang="zh-CN" dirty="0">
                <a:solidFill>
                  <a:schemeClr val="tx1"/>
                </a:solidFill>
              </a:rPr>
              <a:t>和</a:t>
            </a:r>
            <a:r>
              <a:rPr lang="zh-CN" altLang="zh-CN" dirty="0"/>
              <a:t>红外线通信</a:t>
            </a:r>
            <a:r>
              <a:rPr lang="zh-CN" altLang="zh-CN" dirty="0">
                <a:solidFill>
                  <a:schemeClr val="tx1"/>
                </a:solidFill>
              </a:rPr>
              <a:t>等。</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74</a:t>
            </a:fld>
            <a:endParaRPr lang="zh-CN" altLang="en-US"/>
          </a:p>
        </p:txBody>
      </p:sp>
    </p:spTree>
    <p:extLst>
      <p:ext uri="{BB962C8B-B14F-4D97-AF65-F5344CB8AC3E}">
        <p14:creationId xmlns:p14="http://schemas.microsoft.com/office/powerpoint/2010/main" val="3935389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1.8.1 </a:t>
            </a:r>
            <a:r>
              <a:rPr lang="zh-CN" altLang="zh-CN" dirty="0"/>
              <a:t>有导向传输媒体</a:t>
            </a:r>
            <a:endParaRPr lang="en-US" altLang="zh-CN" dirty="0"/>
          </a:p>
          <a:p>
            <a:pPr lvl="1"/>
            <a:r>
              <a:rPr lang="en-US" altLang="zh-CN" dirty="0"/>
              <a:t>1</a:t>
            </a:r>
            <a:r>
              <a:rPr lang="zh-CN" altLang="zh-CN" dirty="0"/>
              <a:t>、</a:t>
            </a:r>
            <a:r>
              <a:rPr lang="zh-CN" altLang="zh-CN" b="1" dirty="0">
                <a:solidFill>
                  <a:srgbClr val="C00000"/>
                </a:solidFill>
              </a:rPr>
              <a:t>双绞线</a:t>
            </a:r>
            <a:endParaRPr lang="en-US" altLang="zh-CN" b="1" dirty="0">
              <a:solidFill>
                <a:srgbClr val="C00000"/>
              </a:solidFill>
            </a:endParaRPr>
          </a:p>
          <a:p>
            <a:pPr lvl="2"/>
            <a:r>
              <a:rPr lang="zh-CN" altLang="en-US" dirty="0"/>
              <a:t>双绞线</a:t>
            </a:r>
            <a:r>
              <a:rPr lang="zh-CN" altLang="zh-CN" dirty="0"/>
              <a:t>由两条互相绝缘的铜导线按照一定的密度绞合而成，绞合的目的是减少相邻导线之间的电磁干扰。</a:t>
            </a:r>
            <a:endParaRPr lang="en-US" altLang="zh-CN" dirty="0"/>
          </a:p>
          <a:p>
            <a:pPr lvl="2"/>
            <a:r>
              <a:rPr lang="zh-CN" altLang="zh-CN" dirty="0"/>
              <a:t>电话系统的用户线和计算机局域网里的网线都可以用双绞线</a:t>
            </a:r>
            <a:r>
              <a:rPr lang="zh-CN" altLang="en-US" dirty="0"/>
              <a:t>。</a:t>
            </a:r>
            <a:endParaRPr lang="en-US" altLang="zh-CN" dirty="0"/>
          </a:p>
          <a:p>
            <a:pPr lvl="2"/>
            <a:r>
              <a:rPr lang="zh-CN" altLang="zh-CN" dirty="0"/>
              <a:t>电话系统里的双绞线只能传输模拟信号，而局域网中的双绞线传递的是数字信号</a:t>
            </a:r>
            <a:endParaRPr lang="en-US" altLang="zh-CN" dirty="0"/>
          </a:p>
          <a:p>
            <a:pPr lvl="2"/>
            <a:r>
              <a:rPr lang="zh-CN" altLang="zh-CN" dirty="0"/>
              <a:t>常用的双绞线分为</a:t>
            </a:r>
            <a:r>
              <a:rPr lang="en-US" altLang="zh-CN" dirty="0"/>
              <a:t>5</a:t>
            </a:r>
            <a:r>
              <a:rPr lang="zh-CN" altLang="zh-CN" dirty="0"/>
              <a:t>类、超</a:t>
            </a:r>
            <a:r>
              <a:rPr lang="en-US" altLang="zh-CN" dirty="0"/>
              <a:t>5</a:t>
            </a:r>
            <a:r>
              <a:rPr lang="zh-CN" altLang="zh-CN" dirty="0"/>
              <a:t>类和</a:t>
            </a:r>
            <a:r>
              <a:rPr lang="en-US" altLang="zh-CN" dirty="0"/>
              <a:t>6</a:t>
            </a:r>
            <a:r>
              <a:rPr lang="zh-CN" altLang="zh-CN" dirty="0"/>
              <a:t>类线三种</a:t>
            </a:r>
            <a:r>
              <a:rPr lang="zh-CN" altLang="en-US" dirty="0"/>
              <a:t>。</a:t>
            </a:r>
            <a:endParaRPr lang="en-US" altLang="zh-CN" dirty="0"/>
          </a:p>
          <a:p>
            <a:pPr lvl="2"/>
            <a:r>
              <a:rPr lang="zh-CN" altLang="en-US" dirty="0"/>
              <a:t>双绞线还可以分为</a:t>
            </a:r>
            <a:r>
              <a:rPr lang="zh-CN" altLang="zh-CN" b="1" dirty="0"/>
              <a:t>屏蔽双绞线</a:t>
            </a:r>
            <a:r>
              <a:rPr lang="zh-CN" altLang="en-US" b="1" dirty="0"/>
              <a:t>和</a:t>
            </a:r>
            <a:r>
              <a:rPr lang="zh-CN" altLang="zh-CN" b="1" dirty="0"/>
              <a:t>非屏蔽双绞线</a:t>
            </a:r>
            <a:endParaRPr lang="en-US" altLang="zh-CN" b="1" dirty="0"/>
          </a:p>
          <a:p>
            <a:pPr lvl="2"/>
            <a:r>
              <a:rPr lang="zh-CN" altLang="zh-CN" dirty="0"/>
              <a:t>双绞线与连接器相连时有两种标准，分别</a:t>
            </a:r>
            <a:r>
              <a:rPr lang="en-US" altLang="zh-CN" dirty="0"/>
              <a:t>T568A</a:t>
            </a:r>
            <a:r>
              <a:rPr lang="zh-CN" altLang="en-US" dirty="0"/>
              <a:t>和</a:t>
            </a:r>
            <a:r>
              <a:rPr lang="en-US" altLang="zh-CN" dirty="0"/>
              <a:t>T568B</a:t>
            </a:r>
            <a:r>
              <a:rPr lang="zh-CN" altLang="en-US" dirty="0"/>
              <a:t>。</a:t>
            </a:r>
            <a:endParaRPr lang="zh-CN" altLang="zh-CN" dirty="0"/>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dirty="0"/>
              <a:t>主讲人：莆田学院</a:t>
            </a:r>
            <a:r>
              <a:rPr lang="en-US" altLang="zh-CN" dirty="0"/>
              <a:t>•</a:t>
            </a:r>
            <a:r>
              <a:rPr lang="zh-CN" altLang="en-US" dirty="0"/>
              <a:t>信息工程学院</a:t>
            </a:r>
            <a:r>
              <a:rPr lang="en-US" altLang="zh-CN" dirty="0"/>
              <a:t>•</a:t>
            </a:r>
            <a:r>
              <a:rPr lang="zh-CN" altLang="en-US" dirty="0"/>
              <a:t>洪家军</a:t>
            </a:r>
          </a:p>
        </p:txBody>
      </p:sp>
      <p:sp>
        <p:nvSpPr>
          <p:cNvPr id="5" name="灯片编号占位符 4"/>
          <p:cNvSpPr>
            <a:spLocks noGrp="1"/>
          </p:cNvSpPr>
          <p:nvPr>
            <p:ph type="sldNum" sz="quarter" idx="12"/>
          </p:nvPr>
        </p:nvSpPr>
        <p:spPr/>
        <p:txBody>
          <a:bodyPr/>
          <a:lstStyle/>
          <a:p>
            <a:fld id="{0AD52648-2BA5-46CF-B873-9163737217AD}" type="slidenum">
              <a:rPr lang="zh-CN" altLang="en-US" smtClean="0"/>
              <a:t>75</a:t>
            </a:fld>
            <a:endParaRPr lang="zh-CN" altLang="en-US"/>
          </a:p>
        </p:txBody>
      </p:sp>
    </p:spTree>
    <p:extLst>
      <p:ext uri="{BB962C8B-B14F-4D97-AF65-F5344CB8AC3E}">
        <p14:creationId xmlns:p14="http://schemas.microsoft.com/office/powerpoint/2010/main" val="2516477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1.8.1 </a:t>
            </a:r>
            <a:r>
              <a:rPr lang="zh-CN" altLang="zh-CN" dirty="0"/>
              <a:t>有导向传输媒体</a:t>
            </a:r>
            <a:endParaRPr lang="en-US" altLang="zh-CN" dirty="0"/>
          </a:p>
          <a:p>
            <a:pPr lvl="1"/>
            <a:r>
              <a:rPr lang="en-US" altLang="zh-CN" dirty="0"/>
              <a:t>2</a:t>
            </a:r>
            <a:r>
              <a:rPr lang="zh-CN" altLang="zh-CN" dirty="0"/>
              <a:t>、同轴电缆</a:t>
            </a:r>
            <a:endParaRPr lang="en-US" altLang="zh-CN" dirty="0"/>
          </a:p>
          <a:p>
            <a:pPr lvl="2"/>
            <a:r>
              <a:rPr lang="zh-CN" altLang="zh-CN" dirty="0"/>
              <a:t>同轴电缆具有很好的抗干扰特性，被广泛应用于传输较高速率的数据。</a:t>
            </a:r>
          </a:p>
          <a:p>
            <a:pPr lvl="2"/>
            <a:r>
              <a:rPr lang="zh-CN" altLang="zh-CN" dirty="0"/>
              <a:t>同轴电缆可分为基带同轴电缆和宽带同轴电缆两种类型：</a:t>
            </a:r>
          </a:p>
          <a:p>
            <a:pPr lvl="3"/>
            <a:r>
              <a:rPr lang="zh-CN" altLang="zh-CN" dirty="0"/>
              <a:t>基带同轴电缆：具有</a:t>
            </a:r>
            <a:r>
              <a:rPr lang="en-US" altLang="zh-CN" dirty="0"/>
              <a:t>50</a:t>
            </a:r>
            <a:r>
              <a:rPr lang="zh-CN" altLang="zh-CN" dirty="0"/>
              <a:t>Ω电阻，用于数字传输；</a:t>
            </a:r>
          </a:p>
          <a:p>
            <a:pPr lvl="3"/>
            <a:r>
              <a:rPr lang="zh-CN" altLang="zh-CN" dirty="0"/>
              <a:t>宽带同轴电缆：具有</a:t>
            </a:r>
            <a:r>
              <a:rPr lang="en-US" altLang="zh-CN" dirty="0"/>
              <a:t>75</a:t>
            </a:r>
            <a:r>
              <a:rPr lang="zh-CN" altLang="zh-CN" dirty="0"/>
              <a:t>Ω电阻，用于有线电视的模拟信号传输。</a:t>
            </a:r>
          </a:p>
          <a:p>
            <a:pPr lvl="2"/>
            <a:r>
              <a:rPr lang="zh-CN" altLang="zh-CN" dirty="0"/>
              <a:t>在局域网发展的初期曾广泛使用同轴电缆作为传输媒体，但</a:t>
            </a:r>
            <a:r>
              <a:rPr lang="zh-CN" altLang="en-US" dirty="0"/>
              <a:t>目前更多的是双绞线</a:t>
            </a:r>
            <a:r>
              <a:rPr lang="zh-CN" altLang="zh-CN" dirty="0"/>
              <a:t>。</a:t>
            </a:r>
            <a:endParaRPr lang="en-US" altLang="zh-CN" dirty="0"/>
          </a:p>
          <a:p>
            <a:pPr lvl="2"/>
            <a:r>
              <a:rPr lang="zh-CN" altLang="zh-CN" dirty="0"/>
              <a:t>目前同轴电缆主要用在有线电视网的居民小区中。</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76</a:t>
            </a:fld>
            <a:endParaRPr lang="zh-CN" altLang="en-US"/>
          </a:p>
        </p:txBody>
      </p:sp>
    </p:spTree>
    <p:extLst>
      <p:ext uri="{BB962C8B-B14F-4D97-AF65-F5344CB8AC3E}">
        <p14:creationId xmlns:p14="http://schemas.microsoft.com/office/powerpoint/2010/main" val="8180561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p:txBody>
          <a:bodyPr/>
          <a:lstStyle/>
          <a:p>
            <a:r>
              <a:rPr lang="en-US" altLang="zh-CN" dirty="0"/>
              <a:t>1.8.1 </a:t>
            </a:r>
            <a:r>
              <a:rPr lang="zh-CN" altLang="zh-CN" dirty="0"/>
              <a:t>有导向传输媒体</a:t>
            </a:r>
            <a:endParaRPr lang="en-US" altLang="zh-CN" dirty="0"/>
          </a:p>
          <a:p>
            <a:pPr lvl="1"/>
            <a:r>
              <a:rPr lang="en-US" altLang="zh-CN" dirty="0"/>
              <a:t>3</a:t>
            </a:r>
            <a:r>
              <a:rPr lang="zh-CN" altLang="zh-CN" dirty="0"/>
              <a:t>、</a:t>
            </a:r>
            <a:r>
              <a:rPr lang="zh-CN" altLang="zh-CN" b="1" dirty="0">
                <a:solidFill>
                  <a:srgbClr val="C00000"/>
                </a:solidFill>
              </a:rPr>
              <a:t>光纤</a:t>
            </a:r>
          </a:p>
          <a:p>
            <a:pPr lvl="2"/>
            <a:r>
              <a:rPr lang="zh-CN" altLang="zh-CN" dirty="0"/>
              <a:t>光纤是光导纤维的简称</a:t>
            </a:r>
            <a:r>
              <a:rPr lang="zh-CN" altLang="en-US" dirty="0"/>
              <a:t>，</a:t>
            </a:r>
            <a:r>
              <a:rPr lang="zh-CN" altLang="zh-CN" dirty="0"/>
              <a:t>其中心是由非常透明的石英玻璃拉成的细芯，芯的外面包围着一层折射率比芯低的包层</a:t>
            </a:r>
            <a:r>
              <a:rPr lang="zh-CN" altLang="en-US" dirty="0"/>
              <a:t>。</a:t>
            </a:r>
            <a:endParaRPr lang="en-US" altLang="zh-CN"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77</a:t>
            </a:fld>
            <a:endParaRPr lang="zh-CN" altLang="en-US"/>
          </a:p>
        </p:txBody>
      </p:sp>
      <p:sp>
        <p:nvSpPr>
          <p:cNvPr id="6"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3553"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776" y="3709852"/>
            <a:ext cx="6074229" cy="20571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4370485" y="5890252"/>
            <a:ext cx="38908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rgbClr val="000000"/>
                </a:solidFill>
                <a:effectLst/>
                <a:latin typeface="Calibri" panose="020F0502020204030204" pitchFamily="34" charset="0"/>
                <a:ea typeface="方正宋三简体"/>
                <a:cs typeface="Times New Roman" panose="02020603050405020304" pitchFamily="18" charset="0"/>
              </a:rPr>
              <a:t>图</a:t>
            </a:r>
            <a:r>
              <a:rPr kumimoji="0" lang="en-US" altLang="zh-CN" b="0" i="0" u="none" strike="noStrike" cap="none" normalizeH="0" baseline="0" dirty="0">
                <a:ln>
                  <a:noFill/>
                </a:ln>
                <a:solidFill>
                  <a:srgbClr val="000000"/>
                </a:solidFill>
                <a:effectLst/>
                <a:latin typeface="Calibri" panose="020F0502020204030204" pitchFamily="34" charset="0"/>
                <a:ea typeface="方正宋三简体"/>
                <a:cs typeface="Times New Roman" panose="02020603050405020304" pitchFamily="18" charset="0"/>
              </a:rPr>
              <a:t>1-18 </a:t>
            </a:r>
            <a:r>
              <a:rPr kumimoji="0" lang="zh-CN" altLang="en-US" b="0" i="0" u="none" strike="noStrike" cap="none" normalizeH="0" baseline="0" dirty="0">
                <a:ln>
                  <a:noFill/>
                </a:ln>
                <a:solidFill>
                  <a:srgbClr val="000000"/>
                </a:solidFill>
                <a:effectLst/>
                <a:latin typeface="Calibri" panose="020F0502020204030204" pitchFamily="34" charset="0"/>
                <a:ea typeface="方正宋三简体"/>
                <a:cs typeface="Times New Roman" panose="02020603050405020304" pitchFamily="18" charset="0"/>
              </a:rPr>
              <a:t>光纤结及光线在光纤中的折射</a:t>
            </a:r>
            <a:endParaRPr kumimoji="0" lang="zh-CN"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5376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p:txBody>
          <a:bodyPr/>
          <a:lstStyle/>
          <a:p>
            <a:r>
              <a:rPr lang="en-US" altLang="zh-CN" dirty="0"/>
              <a:t>1.8.1 </a:t>
            </a:r>
            <a:r>
              <a:rPr lang="zh-CN" altLang="zh-CN" dirty="0"/>
              <a:t>有导向传输媒体</a:t>
            </a:r>
            <a:endParaRPr lang="en-US" altLang="zh-CN" dirty="0"/>
          </a:p>
          <a:p>
            <a:pPr lvl="1"/>
            <a:r>
              <a:rPr lang="en-US" altLang="zh-CN" dirty="0"/>
              <a:t>3</a:t>
            </a:r>
            <a:r>
              <a:rPr lang="zh-CN" altLang="zh-CN" dirty="0"/>
              <a:t>、光纤</a:t>
            </a:r>
            <a:endParaRPr lang="en-US" altLang="zh-CN" dirty="0"/>
          </a:p>
          <a:p>
            <a:pPr lvl="2"/>
            <a:r>
              <a:rPr lang="zh-CN" altLang="zh-CN" dirty="0"/>
              <a:t>光纤可分为多模光纤和单模光纤两类：</a:t>
            </a:r>
          </a:p>
          <a:p>
            <a:pPr lvl="3"/>
            <a:r>
              <a:rPr lang="zh-CN" altLang="zh-CN" b="1" dirty="0"/>
              <a:t>多模光纤</a:t>
            </a:r>
            <a:r>
              <a:rPr lang="zh-CN" altLang="zh-CN" dirty="0"/>
              <a:t>的纤芯直径是</a:t>
            </a:r>
            <a:r>
              <a:rPr lang="en-US" altLang="zh-CN" dirty="0"/>
              <a:t>50</a:t>
            </a:r>
            <a:r>
              <a:rPr lang="zh-CN" altLang="zh-CN" dirty="0"/>
              <a:t>μ</a:t>
            </a:r>
            <a:r>
              <a:rPr lang="en-US" altLang="zh-CN" dirty="0"/>
              <a:t>m</a:t>
            </a:r>
            <a:r>
              <a:rPr lang="zh-CN" altLang="zh-CN" dirty="0"/>
              <a:t>和</a:t>
            </a:r>
            <a:r>
              <a:rPr lang="en-US" altLang="zh-CN" dirty="0"/>
              <a:t>62.5</a:t>
            </a:r>
            <a:r>
              <a:rPr lang="zh-CN" altLang="zh-CN" dirty="0"/>
              <a:t>μ</a:t>
            </a:r>
            <a:r>
              <a:rPr lang="en-US" altLang="zh-CN" dirty="0"/>
              <a:t>m</a:t>
            </a:r>
            <a:r>
              <a:rPr lang="zh-CN" altLang="zh-CN" dirty="0"/>
              <a:t>两种，大致与人的头发的粗细相当。</a:t>
            </a:r>
            <a:r>
              <a:rPr lang="zh-CN" altLang="en-US" dirty="0"/>
              <a:t>光在多模光纤中以全反射方式传输，</a:t>
            </a:r>
            <a:r>
              <a:rPr lang="zh-CN" altLang="zh-CN" dirty="0"/>
              <a:t>传输距离一般在</a:t>
            </a:r>
            <a:r>
              <a:rPr lang="en-US" altLang="zh-CN" dirty="0"/>
              <a:t>500</a:t>
            </a:r>
            <a:r>
              <a:rPr lang="zh-CN" altLang="zh-CN" dirty="0"/>
              <a:t>米以内。</a:t>
            </a:r>
            <a:endParaRPr lang="en-US" altLang="zh-CN" dirty="0"/>
          </a:p>
          <a:p>
            <a:pPr lvl="3"/>
            <a:r>
              <a:rPr lang="zh-CN" altLang="zh-CN" b="1" dirty="0"/>
              <a:t>单模光纤</a:t>
            </a:r>
            <a:r>
              <a:rPr lang="zh-CN" altLang="zh-CN" dirty="0"/>
              <a:t>的纤芯直径为</a:t>
            </a:r>
            <a:r>
              <a:rPr lang="en-US" altLang="zh-CN" dirty="0"/>
              <a:t>8</a:t>
            </a:r>
            <a:r>
              <a:rPr lang="zh-CN" altLang="zh-CN" dirty="0"/>
              <a:t>μ</a:t>
            </a:r>
            <a:r>
              <a:rPr lang="en-US" altLang="zh-CN" dirty="0"/>
              <a:t>m~10</a:t>
            </a:r>
            <a:r>
              <a:rPr lang="zh-CN" altLang="zh-CN" dirty="0"/>
              <a:t>μ</a:t>
            </a:r>
            <a:r>
              <a:rPr lang="en-US" altLang="zh-CN" dirty="0"/>
              <a:t>m</a:t>
            </a:r>
            <a:r>
              <a:rPr lang="zh-CN" altLang="zh-CN" dirty="0"/>
              <a:t>，相当于光波波长，光在光纤中没有反射，只能沿直线传播</a:t>
            </a:r>
            <a:r>
              <a:rPr lang="zh-CN" altLang="en-US" dirty="0"/>
              <a:t>。</a:t>
            </a:r>
            <a:r>
              <a:rPr lang="zh-CN" altLang="zh-CN" dirty="0"/>
              <a:t>传输距离可高达</a:t>
            </a:r>
            <a:r>
              <a:rPr lang="en-US" altLang="zh-CN" dirty="0"/>
              <a:t>120</a:t>
            </a:r>
            <a:r>
              <a:rPr lang="zh-CN" altLang="zh-CN" dirty="0"/>
              <a:t>公里</a:t>
            </a:r>
            <a:r>
              <a:rPr lang="zh-CN" altLang="en-US" dirty="0"/>
              <a:t>。</a:t>
            </a:r>
            <a:endParaRPr lang="en-US" altLang="zh-CN" dirty="0"/>
          </a:p>
          <a:p>
            <a:pPr lvl="2"/>
            <a:r>
              <a:rPr lang="zh-CN" altLang="zh-CN" dirty="0"/>
              <a:t>光纤通信中光纤的工作波长通常为</a:t>
            </a:r>
            <a:r>
              <a:rPr lang="en-US" altLang="zh-CN" dirty="0"/>
              <a:t>850nm</a:t>
            </a:r>
            <a:r>
              <a:rPr lang="zh-CN" altLang="zh-CN" dirty="0"/>
              <a:t>、</a:t>
            </a:r>
            <a:r>
              <a:rPr lang="en-US" altLang="zh-CN" dirty="0"/>
              <a:t>1310nm</a:t>
            </a:r>
            <a:r>
              <a:rPr lang="zh-CN" altLang="zh-CN" dirty="0"/>
              <a:t>和</a:t>
            </a:r>
            <a:r>
              <a:rPr lang="en-US" altLang="zh-CN" dirty="0"/>
              <a:t>1550nm</a:t>
            </a:r>
            <a:r>
              <a:rPr lang="zh-CN" altLang="zh-CN" dirty="0"/>
              <a:t>三种，其中单模光纤的工作波长为</a:t>
            </a:r>
            <a:r>
              <a:rPr lang="en-US" altLang="zh-CN" dirty="0"/>
              <a:t>1300nm</a:t>
            </a:r>
            <a:r>
              <a:rPr lang="zh-CN" altLang="zh-CN" dirty="0"/>
              <a:t>。</a:t>
            </a:r>
            <a:endParaRPr lang="zh-CN" altLang="en-US" dirty="0"/>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78</a:t>
            </a:fld>
            <a:endParaRPr lang="zh-CN" altLang="en-US"/>
          </a:p>
        </p:txBody>
      </p:sp>
    </p:spTree>
    <p:extLst>
      <p:ext uri="{BB962C8B-B14F-4D97-AF65-F5344CB8AC3E}">
        <p14:creationId xmlns:p14="http://schemas.microsoft.com/office/powerpoint/2010/main" val="6546109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p:txBody>
          <a:bodyPr/>
          <a:lstStyle/>
          <a:p>
            <a:r>
              <a:rPr lang="en-US" altLang="zh-CN" dirty="0"/>
              <a:t>1.8.1 </a:t>
            </a:r>
            <a:r>
              <a:rPr lang="zh-CN" altLang="zh-CN" dirty="0"/>
              <a:t>有导向传输媒体</a:t>
            </a:r>
            <a:endParaRPr lang="en-US" altLang="zh-CN" dirty="0"/>
          </a:p>
          <a:p>
            <a:pPr lvl="1"/>
            <a:r>
              <a:rPr lang="en-US" altLang="zh-CN" dirty="0"/>
              <a:t>3</a:t>
            </a:r>
            <a:r>
              <a:rPr lang="zh-CN" altLang="zh-CN" dirty="0"/>
              <a:t>、光纤</a:t>
            </a:r>
            <a:endParaRPr lang="en-US" altLang="zh-CN" dirty="0"/>
          </a:p>
          <a:p>
            <a:pPr lvl="2"/>
            <a:r>
              <a:rPr lang="zh-CN" altLang="zh-CN" dirty="0"/>
              <a:t>光纤具有带宽高，传输远的优点</a:t>
            </a:r>
            <a:endParaRPr lang="en-US" altLang="zh-CN" dirty="0"/>
          </a:p>
          <a:p>
            <a:pPr lvl="2"/>
            <a:r>
              <a:rPr lang="zh-CN" altLang="zh-CN" dirty="0"/>
              <a:t>还具有很强的抗干扰性能，它不受电磁干扰或电源故障的影响，不怕化学腐蚀或环境恶劣</a:t>
            </a:r>
            <a:r>
              <a:rPr lang="zh-CN" altLang="en-US" dirty="0"/>
              <a:t>。</a:t>
            </a:r>
            <a:endParaRPr lang="en-US" altLang="zh-CN" dirty="0"/>
          </a:p>
          <a:p>
            <a:pPr lvl="2"/>
            <a:r>
              <a:rPr lang="zh-CN" altLang="zh-CN" dirty="0"/>
              <a:t>而且重量轻，安装费用少。</a:t>
            </a:r>
            <a:endParaRPr lang="en-US" altLang="zh-CN" dirty="0"/>
          </a:p>
          <a:p>
            <a:pPr lvl="2"/>
            <a:r>
              <a:rPr lang="zh-CN" altLang="zh-CN" dirty="0"/>
              <a:t>光纤的安全性高，不漏光且难拼接、极难被窃听。</a:t>
            </a:r>
          </a:p>
          <a:p>
            <a:pPr lvl="2"/>
            <a:r>
              <a:rPr lang="zh-CN" altLang="zh-CN" dirty="0"/>
              <a:t>光纤中光的传输是单向的，因此，双向传输需两根光纤或一根光纤用两个频段。</a:t>
            </a:r>
            <a:endParaRPr lang="en-US" altLang="zh-CN" dirty="0"/>
          </a:p>
          <a:p>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79</a:t>
            </a:fld>
            <a:endParaRPr lang="zh-CN" altLang="en-US"/>
          </a:p>
        </p:txBody>
      </p:sp>
    </p:spTree>
    <p:extLst>
      <p:ext uri="{BB962C8B-B14F-4D97-AF65-F5344CB8AC3E}">
        <p14:creationId xmlns:p14="http://schemas.microsoft.com/office/powerpoint/2010/main" val="423892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53D46D-67BF-49CD-867B-B866795EFC8E}"/>
              </a:ext>
            </a:extLst>
          </p:cNvPr>
          <p:cNvSpPr>
            <a:spLocks noGrp="1"/>
          </p:cNvSpPr>
          <p:nvPr>
            <p:ph type="title"/>
          </p:nvPr>
        </p:nvSpPr>
        <p:spPr/>
        <p:txBody>
          <a:bodyPr/>
          <a:lstStyle/>
          <a:p>
            <a:r>
              <a:rPr lang="en-US" altLang="zh-CN" b="1" dirty="0"/>
              <a:t>1.1 </a:t>
            </a:r>
            <a:r>
              <a:rPr lang="zh-CN" altLang="zh-CN" b="1" dirty="0"/>
              <a:t>计算机网络的形成与发展</a:t>
            </a:r>
            <a:endParaRPr lang="zh-CN" altLang="en-US" dirty="0"/>
          </a:p>
        </p:txBody>
      </p:sp>
      <p:sp>
        <p:nvSpPr>
          <p:cNvPr id="3" name="内容占位符 2">
            <a:extLst>
              <a:ext uri="{FF2B5EF4-FFF2-40B4-BE49-F238E27FC236}">
                <a16:creationId xmlns:a16="http://schemas.microsoft.com/office/drawing/2014/main" id="{FEFD61C3-585E-40AC-B4A1-BBCFCDAFBF08}"/>
              </a:ext>
            </a:extLst>
          </p:cNvPr>
          <p:cNvSpPr>
            <a:spLocks noGrp="1"/>
          </p:cNvSpPr>
          <p:nvPr>
            <p:ph idx="1"/>
          </p:nvPr>
        </p:nvSpPr>
        <p:spPr>
          <a:xfrm>
            <a:off x="609600" y="1600202"/>
            <a:ext cx="10972800" cy="899598"/>
          </a:xfrm>
        </p:spPr>
        <p:txBody>
          <a:bodyPr/>
          <a:lstStyle/>
          <a:p>
            <a:r>
              <a:rPr lang="zh-CN" altLang="en-US" dirty="0"/>
              <a:t>思考：古代信息是怎么传递</a:t>
            </a:r>
            <a:endParaRPr lang="en-US" altLang="zh-CN" dirty="0"/>
          </a:p>
          <a:p>
            <a:pPr marL="0" indent="0">
              <a:buNone/>
            </a:pPr>
            <a:endParaRPr lang="zh-CN" altLang="en-US" dirty="0"/>
          </a:p>
        </p:txBody>
      </p:sp>
      <p:sp>
        <p:nvSpPr>
          <p:cNvPr id="5" name="灯片编号占位符 4">
            <a:extLst>
              <a:ext uri="{FF2B5EF4-FFF2-40B4-BE49-F238E27FC236}">
                <a16:creationId xmlns:a16="http://schemas.microsoft.com/office/drawing/2014/main" id="{FDFB2D6C-6F27-4711-B900-F0B935CAF672}"/>
              </a:ext>
            </a:extLst>
          </p:cNvPr>
          <p:cNvSpPr>
            <a:spLocks noGrp="1"/>
          </p:cNvSpPr>
          <p:nvPr>
            <p:ph type="sldNum" sz="quarter" idx="12"/>
          </p:nvPr>
        </p:nvSpPr>
        <p:spPr/>
        <p:txBody>
          <a:bodyPr/>
          <a:lstStyle/>
          <a:p>
            <a:fld id="{0AD52648-2BA5-46CF-B873-9163737217AD}" type="slidenum">
              <a:rPr lang="zh-CN" altLang="en-US" smtClean="0"/>
              <a:t>8</a:t>
            </a:fld>
            <a:endParaRPr lang="zh-CN" altLang="en-US"/>
          </a:p>
        </p:txBody>
      </p:sp>
    </p:spTree>
    <p:extLst>
      <p:ext uri="{BB962C8B-B14F-4D97-AF65-F5344CB8AC3E}">
        <p14:creationId xmlns:p14="http://schemas.microsoft.com/office/powerpoint/2010/main" val="30628972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p:txBody>
          <a:bodyPr/>
          <a:lstStyle/>
          <a:p>
            <a:r>
              <a:rPr lang="en-US" altLang="zh-CN" dirty="0"/>
              <a:t>1.8.2 </a:t>
            </a:r>
            <a:r>
              <a:rPr lang="zh-CN" altLang="zh-CN" dirty="0"/>
              <a:t>非导向传输媒体</a:t>
            </a:r>
          </a:p>
          <a:p>
            <a:pPr lvl="1"/>
            <a:r>
              <a:rPr lang="en-US" altLang="zh-CN" dirty="0"/>
              <a:t>1</a:t>
            </a:r>
            <a:r>
              <a:rPr lang="zh-CN" altLang="zh-CN" dirty="0"/>
              <a:t>、电磁波和频谱</a:t>
            </a:r>
          </a:p>
          <a:p>
            <a:pPr lvl="2"/>
            <a:r>
              <a:rPr lang="zh-CN" altLang="zh-CN" dirty="0"/>
              <a:t>无线传输是靠电磁波穿过自由空间运载数据。</a:t>
            </a:r>
            <a:endParaRPr lang="en-US" altLang="zh-CN" dirty="0"/>
          </a:p>
          <a:p>
            <a:pPr lvl="2"/>
            <a:r>
              <a:rPr lang="zh-CN" altLang="zh-CN" dirty="0"/>
              <a:t>在真空中，所有电磁波以光速传播，与频率无关，光速约为</a:t>
            </a:r>
            <a:r>
              <a:rPr lang="en-US" altLang="zh-CN" dirty="0"/>
              <a:t>3×10</a:t>
            </a:r>
            <a:r>
              <a:rPr lang="en-US" altLang="zh-CN" baseline="30000" dirty="0"/>
              <a:t>8</a:t>
            </a:r>
            <a:r>
              <a:rPr lang="en-US" altLang="zh-CN" dirty="0"/>
              <a:t>m/s</a:t>
            </a:r>
            <a:r>
              <a:rPr lang="zh-CN" altLang="en-US" dirty="0"/>
              <a:t>。</a:t>
            </a:r>
            <a:endParaRPr lang="en-US" altLang="zh-CN" dirty="0"/>
          </a:p>
          <a:p>
            <a:pPr lvl="2"/>
            <a:r>
              <a:rPr lang="zh-CN" altLang="zh-CN" dirty="0"/>
              <a:t>在铜线或光纤中，电磁波传播速度降低到大约光速的</a:t>
            </a:r>
            <a:r>
              <a:rPr lang="en-US" altLang="zh-CN" dirty="0"/>
              <a:t>2/3</a:t>
            </a:r>
            <a:r>
              <a:rPr lang="zh-CN" altLang="zh-CN" dirty="0"/>
              <a:t>，并且与频率有关。</a:t>
            </a:r>
            <a:endParaRPr lang="en-US" altLang="zh-CN" dirty="0"/>
          </a:p>
          <a:p>
            <a:pPr lvl="2"/>
            <a:r>
              <a:rPr lang="zh-CN" altLang="zh-CN" dirty="0"/>
              <a:t>电磁波可运载的信息量与它的频率有关，一般情况下，频率越高，可运载的信息量就越大。</a:t>
            </a:r>
            <a:endParaRPr lang="zh-CN" altLang="en-US" dirty="0"/>
          </a:p>
        </p:txBody>
      </p:sp>
      <p:sp>
        <p:nvSpPr>
          <p:cNvPr id="4" name="页脚占位符 3"/>
          <p:cNvSpPr>
            <a:spLocks noGrp="1"/>
          </p:cNvSpPr>
          <p:nvPr>
            <p:ph type="ftr" sz="quarter" idx="4294967295"/>
          </p:nvPr>
        </p:nvSpPr>
        <p:spPr>
          <a:xfrm>
            <a:off x="0" y="6542979"/>
            <a:ext cx="4546948" cy="365125"/>
          </a:xfrm>
          <a:prstGeom prst="rect">
            <a:avLst/>
          </a:prstGeom>
        </p:spPr>
        <p:txBody>
          <a:bodyPr/>
          <a:lstStyle/>
          <a:p>
            <a:r>
              <a:rPr lang="zh-CN" altLang="en-US"/>
              <a:t>主讲人：莆田学院</a:t>
            </a:r>
            <a:r>
              <a:rPr lang="en-US" altLang="zh-CN"/>
              <a:t>•</a:t>
            </a:r>
            <a:r>
              <a:rPr lang="zh-CN" altLang="en-US"/>
              <a:t>信息工程学院</a:t>
            </a:r>
            <a:r>
              <a:rPr lang="en-US" altLang="zh-CN"/>
              <a:t>•</a:t>
            </a:r>
            <a:r>
              <a:rPr lang="zh-CN" altLang="en-US"/>
              <a:t>洪家军</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80</a:t>
            </a:fld>
            <a:endParaRPr lang="zh-CN" altLang="en-US"/>
          </a:p>
        </p:txBody>
      </p:sp>
    </p:spTree>
    <p:extLst>
      <p:ext uri="{BB962C8B-B14F-4D97-AF65-F5344CB8AC3E}">
        <p14:creationId xmlns:p14="http://schemas.microsoft.com/office/powerpoint/2010/main" val="29378154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1.8 </a:t>
            </a:r>
            <a:r>
              <a:rPr lang="zh-CN" altLang="zh-CN" b="1" dirty="0"/>
              <a:t>物理传输媒体</a:t>
            </a:r>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81</a:t>
            </a:fld>
            <a:endParaRPr lang="zh-CN" altLang="en-US"/>
          </a:p>
        </p:txBody>
      </p:sp>
      <p:sp>
        <p:nvSpPr>
          <p:cNvPr id="6" name="Rectangle 2"/>
          <p:cNvSpPr>
            <a:spLocks noChangeArrowheads="1"/>
          </p:cNvSpPr>
          <p:nvPr/>
        </p:nvSpPr>
        <p:spPr bwMode="auto">
          <a:xfrm>
            <a:off x="1894114" y="1417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234093978"/>
              </p:ext>
            </p:extLst>
          </p:nvPr>
        </p:nvGraphicFramePr>
        <p:xfrm>
          <a:off x="1894114" y="1292053"/>
          <a:ext cx="8928374" cy="5200822"/>
        </p:xfrm>
        <a:graphic>
          <a:graphicData uri="http://schemas.openxmlformats.org/presentationml/2006/ole">
            <mc:AlternateContent xmlns:mc="http://schemas.openxmlformats.org/markup-compatibility/2006">
              <mc:Choice xmlns:v="urn:schemas-microsoft-com:vml" Requires="v">
                <p:oleObj spid="_x0000_s25689" name="Visio" r:id="rId3" imgW="5314866" imgH="3086151" progId="Visio.Drawing.15">
                  <p:embed/>
                </p:oleObj>
              </mc:Choice>
              <mc:Fallback>
                <p:oleObj name="Visio" r:id="rId3" imgW="5314866" imgH="3086151"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114" y="1292053"/>
                        <a:ext cx="8928374" cy="5200822"/>
                      </a:xfrm>
                      <a:prstGeom prst="rect">
                        <a:avLst/>
                      </a:prstGeom>
                      <a:noFill/>
                    </p:spPr>
                  </p:pic>
                </p:oleObj>
              </mc:Fallback>
            </mc:AlternateContent>
          </a:graphicData>
        </a:graphic>
      </p:graphicFrame>
      <p:sp>
        <p:nvSpPr>
          <p:cNvPr id="8" name="矩形 7"/>
          <p:cNvSpPr/>
          <p:nvPr/>
        </p:nvSpPr>
        <p:spPr>
          <a:xfrm>
            <a:off x="5291529" y="6433794"/>
            <a:ext cx="2967479" cy="369332"/>
          </a:xfrm>
          <a:prstGeom prst="rect">
            <a:avLst/>
          </a:prstGeom>
        </p:spPr>
        <p:txBody>
          <a:bodyPr wrap="none">
            <a:spAutoFit/>
          </a:bodyPr>
          <a:lstStyle/>
          <a:p>
            <a:pPr algn="ctr">
              <a:spcAft>
                <a:spcPts val="0"/>
              </a:spcAft>
            </a:pPr>
            <a:r>
              <a:rPr lang="zh-CN" altLang="zh-CN" kern="100" dirty="0">
                <a:solidFill>
                  <a:srgbClr val="000000"/>
                </a:solidFill>
                <a:latin typeface="Calibri" panose="020F0502020204030204" pitchFamily="34" charset="0"/>
                <a:ea typeface="方正宋三简体"/>
                <a:cs typeface="Times New Roman" panose="02020603050405020304" pitchFamily="18" charset="0"/>
              </a:rPr>
              <a:t>图</a:t>
            </a:r>
            <a:r>
              <a:rPr lang="en-US" altLang="zh-CN" kern="100" dirty="0">
                <a:solidFill>
                  <a:srgbClr val="000000"/>
                </a:solidFill>
                <a:latin typeface="Calibri" panose="020F0502020204030204" pitchFamily="34" charset="0"/>
                <a:ea typeface="方正宋三简体"/>
                <a:cs typeface="Times New Roman" panose="02020603050405020304" pitchFamily="18" charset="0"/>
              </a:rPr>
              <a:t>1-19 </a:t>
            </a:r>
            <a:r>
              <a:rPr lang="zh-CN" altLang="zh-CN" kern="100" dirty="0">
                <a:solidFill>
                  <a:srgbClr val="000000"/>
                </a:solidFill>
                <a:latin typeface="Calibri" panose="020F0502020204030204" pitchFamily="34" charset="0"/>
                <a:ea typeface="方正宋三简体"/>
                <a:cs typeface="Times New Roman" panose="02020603050405020304" pitchFamily="18" charset="0"/>
              </a:rPr>
              <a:t>电磁波的频谱与应用</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14664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a:xfrm>
            <a:off x="378824" y="1600201"/>
            <a:ext cx="11652068" cy="4942778"/>
          </a:xfrm>
        </p:spPr>
        <p:txBody>
          <a:bodyPr>
            <a:normAutofit/>
          </a:bodyPr>
          <a:lstStyle/>
          <a:p>
            <a:r>
              <a:rPr lang="en-US" altLang="zh-CN" dirty="0"/>
              <a:t>1.8.2 </a:t>
            </a:r>
            <a:r>
              <a:rPr lang="zh-CN" altLang="zh-CN" dirty="0"/>
              <a:t>非导向传输媒体</a:t>
            </a:r>
          </a:p>
          <a:p>
            <a:pPr lvl="1"/>
            <a:r>
              <a:rPr lang="en-US" altLang="zh-CN" dirty="0"/>
              <a:t>2</a:t>
            </a:r>
            <a:r>
              <a:rPr lang="zh-CN" altLang="zh-CN" dirty="0"/>
              <a:t>、无线通信</a:t>
            </a:r>
          </a:p>
          <a:p>
            <a:pPr lvl="2"/>
            <a:r>
              <a:rPr lang="zh-CN" altLang="zh-CN" b="1" dirty="0">
                <a:solidFill>
                  <a:srgbClr val="C00000"/>
                </a:solidFill>
              </a:rPr>
              <a:t>无线电传输</a:t>
            </a:r>
          </a:p>
          <a:p>
            <a:pPr lvl="3"/>
            <a:r>
              <a:rPr lang="zh-CN" altLang="zh-CN" dirty="0"/>
              <a:t>无线电波位于电磁波频谱的</a:t>
            </a:r>
            <a:r>
              <a:rPr lang="en-US" altLang="zh-CN" dirty="0"/>
              <a:t>1GHz</a:t>
            </a:r>
            <a:r>
              <a:rPr lang="zh-CN" altLang="zh-CN" dirty="0"/>
              <a:t>以下，它易于产生，容易穿过建筑物，传播距离可以很远，因此得到了广泛应用。</a:t>
            </a:r>
            <a:r>
              <a:rPr lang="zh-CN" altLang="zh-CN" b="1" dirty="0">
                <a:solidFill>
                  <a:srgbClr val="C00000"/>
                </a:solidFill>
              </a:rPr>
              <a:t>无线电波主要用于长距离通信</a:t>
            </a:r>
            <a:r>
              <a:rPr lang="zh-CN" altLang="zh-CN" dirty="0"/>
              <a:t>。</a:t>
            </a:r>
            <a:endParaRPr lang="en-US" altLang="zh-CN" dirty="0"/>
          </a:p>
          <a:p>
            <a:pPr lvl="3"/>
            <a:r>
              <a:rPr lang="zh-CN" altLang="zh-CN" b="1" dirty="0">
                <a:solidFill>
                  <a:srgbClr val="C00000"/>
                </a:solidFill>
              </a:rPr>
              <a:t>无线电波的传输是全方向传播</a:t>
            </a:r>
            <a:r>
              <a:rPr lang="zh-CN" altLang="zh-CN" dirty="0"/>
              <a:t>的，信号在所有方向传播开来，发射和接收装置无需很准确地对准。</a:t>
            </a:r>
            <a:endParaRPr lang="en-US" altLang="zh-CN" dirty="0"/>
          </a:p>
          <a:p>
            <a:pPr lvl="3"/>
            <a:r>
              <a:rPr lang="zh-CN" altLang="zh-CN" dirty="0"/>
              <a:t>无线电波的特性与频率有关。在较低频率，无线电波能轻易穿过障碍物，但是能量随着与信号源距离的增大而急剧减小。</a:t>
            </a:r>
            <a:endParaRPr lang="en-US" altLang="zh-CN" dirty="0"/>
          </a:p>
          <a:p>
            <a:pPr lvl="3"/>
            <a:r>
              <a:rPr lang="zh-CN" altLang="zh-CN" dirty="0"/>
              <a:t>在高频，无线电波趋于直线传播并受障碍物的阻挡。</a:t>
            </a:r>
            <a:endParaRPr lang="en-US" altLang="zh-CN" dirty="0"/>
          </a:p>
          <a:p>
            <a:pPr lvl="3"/>
            <a:r>
              <a:rPr lang="zh-CN" altLang="zh-CN" dirty="0"/>
              <a:t>在所有的频率，</a:t>
            </a:r>
            <a:r>
              <a:rPr lang="zh-CN" altLang="zh-CN" b="1" dirty="0"/>
              <a:t>无线电波都易受电磁的干扰</a:t>
            </a:r>
            <a:r>
              <a:rPr lang="zh-CN" altLang="zh-CN" dirty="0"/>
              <a:t>，这是它的一个严重问题。</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82</a:t>
            </a:fld>
            <a:endParaRPr lang="zh-CN" altLang="en-US"/>
          </a:p>
        </p:txBody>
      </p:sp>
    </p:spTree>
    <p:extLst>
      <p:ext uri="{BB962C8B-B14F-4D97-AF65-F5344CB8AC3E}">
        <p14:creationId xmlns:p14="http://schemas.microsoft.com/office/powerpoint/2010/main" val="37256555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a:xfrm>
            <a:off x="609600" y="1600200"/>
            <a:ext cx="10972800" cy="4942779"/>
          </a:xfrm>
        </p:spPr>
        <p:txBody>
          <a:bodyPr>
            <a:normAutofit/>
          </a:bodyPr>
          <a:lstStyle/>
          <a:p>
            <a:r>
              <a:rPr lang="en-US" altLang="zh-CN" dirty="0"/>
              <a:t>1.8.2 </a:t>
            </a:r>
            <a:r>
              <a:rPr lang="zh-CN" altLang="zh-CN" dirty="0"/>
              <a:t>非导向传输媒体</a:t>
            </a:r>
          </a:p>
          <a:p>
            <a:pPr lvl="1"/>
            <a:r>
              <a:rPr lang="en-US" altLang="zh-CN" dirty="0"/>
              <a:t>2</a:t>
            </a:r>
            <a:r>
              <a:rPr lang="zh-CN" altLang="zh-CN" dirty="0"/>
              <a:t>、无线通信</a:t>
            </a:r>
            <a:endParaRPr lang="en-US" altLang="zh-CN" dirty="0"/>
          </a:p>
          <a:p>
            <a:pPr lvl="2"/>
            <a:r>
              <a:rPr lang="zh-CN" altLang="zh-CN" b="1" dirty="0">
                <a:solidFill>
                  <a:srgbClr val="C00000"/>
                </a:solidFill>
              </a:rPr>
              <a:t>微波通信</a:t>
            </a:r>
          </a:p>
          <a:p>
            <a:pPr lvl="3"/>
            <a:r>
              <a:rPr lang="zh-CN" altLang="zh-CN" dirty="0"/>
              <a:t>微波是频率较高的电磁波，频率范围在</a:t>
            </a:r>
            <a:r>
              <a:rPr lang="en-US" altLang="zh-CN" dirty="0"/>
              <a:t>300MHz~300GHz</a:t>
            </a:r>
            <a:r>
              <a:rPr lang="zh-CN" altLang="zh-CN" dirty="0"/>
              <a:t>，主要使用２</a:t>
            </a:r>
            <a:r>
              <a:rPr lang="en-US" altLang="zh-CN" dirty="0"/>
              <a:t>GHz~40GHz</a:t>
            </a:r>
            <a:r>
              <a:rPr lang="zh-CN" altLang="zh-CN" dirty="0"/>
              <a:t>。</a:t>
            </a:r>
          </a:p>
          <a:p>
            <a:pPr lvl="3"/>
            <a:r>
              <a:rPr lang="zh-CN" altLang="zh-CN" b="1" dirty="0">
                <a:solidFill>
                  <a:srgbClr val="C00000"/>
                </a:solidFill>
              </a:rPr>
              <a:t>微波沿着直线传播</a:t>
            </a:r>
            <a:r>
              <a:rPr lang="zh-CN" altLang="zh-CN" dirty="0"/>
              <a:t>，通过抛物状天线把所有的能量集中于一小束发射出去</a:t>
            </a:r>
            <a:r>
              <a:rPr lang="zh-CN" altLang="en-US" dirty="0"/>
              <a:t>，</a:t>
            </a:r>
            <a:r>
              <a:rPr lang="zh-CN" altLang="zh-CN" dirty="0"/>
              <a:t>便可以获得极高的信噪比，但是发射天线和接收天线必须精确地对准。</a:t>
            </a:r>
            <a:endParaRPr lang="en-US" altLang="zh-CN" dirty="0"/>
          </a:p>
          <a:p>
            <a:pPr lvl="3"/>
            <a:r>
              <a:rPr lang="zh-CN" altLang="zh-CN" dirty="0"/>
              <a:t>地面微波通信是在地球表面建造微波塔进行中继的通信。</a:t>
            </a:r>
            <a:endParaRPr lang="en-US" altLang="zh-CN" dirty="0"/>
          </a:p>
          <a:p>
            <a:pPr lvl="3"/>
            <a:r>
              <a:rPr lang="zh-CN" altLang="zh-CN" dirty="0"/>
              <a:t>微波通信可以用于各种电信业务的传送</a:t>
            </a:r>
            <a:r>
              <a:rPr lang="en-US" altLang="zh-CN" dirty="0"/>
              <a:t>,</a:t>
            </a:r>
            <a:r>
              <a:rPr lang="zh-CN" altLang="zh-CN" dirty="0"/>
              <a:t>如电话、电报、数据、传真以及彩色电视等。</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83</a:t>
            </a:fld>
            <a:endParaRPr lang="zh-CN" altLang="en-US"/>
          </a:p>
        </p:txBody>
      </p:sp>
    </p:spTree>
    <p:extLst>
      <p:ext uri="{BB962C8B-B14F-4D97-AF65-F5344CB8AC3E}">
        <p14:creationId xmlns:p14="http://schemas.microsoft.com/office/powerpoint/2010/main" val="3343586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p:txBody>
          <a:bodyPr>
            <a:normAutofit/>
          </a:bodyPr>
          <a:lstStyle/>
          <a:p>
            <a:r>
              <a:rPr lang="en-US" altLang="zh-CN" dirty="0"/>
              <a:t>1.8.2 </a:t>
            </a:r>
            <a:r>
              <a:rPr lang="zh-CN" altLang="zh-CN" dirty="0"/>
              <a:t>非导向传输媒体</a:t>
            </a:r>
          </a:p>
          <a:p>
            <a:pPr lvl="1"/>
            <a:r>
              <a:rPr lang="en-US" altLang="zh-CN" dirty="0"/>
              <a:t>2</a:t>
            </a:r>
            <a:r>
              <a:rPr lang="zh-CN" altLang="zh-CN" dirty="0"/>
              <a:t>、无线通信</a:t>
            </a:r>
            <a:endParaRPr lang="en-US" altLang="zh-CN" dirty="0"/>
          </a:p>
          <a:p>
            <a:pPr lvl="2"/>
            <a:r>
              <a:rPr lang="zh-CN" altLang="zh-CN" b="1" dirty="0">
                <a:solidFill>
                  <a:srgbClr val="C00000"/>
                </a:solidFill>
              </a:rPr>
              <a:t>卫星通信</a:t>
            </a:r>
          </a:p>
          <a:p>
            <a:pPr lvl="3"/>
            <a:r>
              <a:rPr lang="zh-CN" altLang="zh-CN" dirty="0"/>
              <a:t>卫星通信是在地球站之间利用位于约</a:t>
            </a:r>
            <a:r>
              <a:rPr lang="en-US" altLang="zh-CN" dirty="0"/>
              <a:t>36 000</a:t>
            </a:r>
            <a:r>
              <a:rPr lang="zh-CN" altLang="zh-CN" dirty="0"/>
              <a:t>公里高空的人造同步地球卫星作为中继器的一种微波接力通信。</a:t>
            </a:r>
          </a:p>
          <a:p>
            <a:pPr lvl="3"/>
            <a:r>
              <a:rPr lang="zh-CN" altLang="zh-CN" dirty="0"/>
              <a:t>卫星通信的最大特点是覆盖范围大，通信距离远。</a:t>
            </a:r>
          </a:p>
          <a:p>
            <a:pPr lvl="3"/>
            <a:r>
              <a:rPr lang="zh-CN" altLang="zh-CN" dirty="0"/>
              <a:t>卫星通信具有较大的传播时延，不管两个地球站之间的地面距离是多少，从一个地球站经卫星到另一地球站的传播时延在</a:t>
            </a:r>
            <a:r>
              <a:rPr lang="en-US" altLang="zh-CN" dirty="0"/>
              <a:t>250~300ms</a:t>
            </a:r>
            <a:r>
              <a:rPr lang="zh-CN" altLang="zh-CN" dirty="0"/>
              <a:t>之间，一般可取为</a:t>
            </a:r>
            <a:r>
              <a:rPr lang="en-US" altLang="zh-CN" dirty="0"/>
              <a:t>270ms</a:t>
            </a:r>
            <a:r>
              <a:rPr lang="zh-CN" altLang="zh-CN" dirty="0"/>
              <a:t>。</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84</a:t>
            </a:fld>
            <a:endParaRPr lang="zh-CN" altLang="en-US"/>
          </a:p>
        </p:txBody>
      </p:sp>
    </p:spTree>
    <p:extLst>
      <p:ext uri="{BB962C8B-B14F-4D97-AF65-F5344CB8AC3E}">
        <p14:creationId xmlns:p14="http://schemas.microsoft.com/office/powerpoint/2010/main" val="18758525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1.8 </a:t>
            </a:r>
            <a:r>
              <a:rPr lang="zh-CN" altLang="zh-CN" b="1" dirty="0"/>
              <a:t>物理传输媒体</a:t>
            </a:r>
            <a:endParaRPr lang="zh-CN" altLang="en-US" dirty="0"/>
          </a:p>
        </p:txBody>
      </p:sp>
      <p:sp>
        <p:nvSpPr>
          <p:cNvPr id="3" name="内容占位符 2"/>
          <p:cNvSpPr>
            <a:spLocks noGrp="1"/>
          </p:cNvSpPr>
          <p:nvPr>
            <p:ph idx="1"/>
          </p:nvPr>
        </p:nvSpPr>
        <p:spPr/>
        <p:txBody>
          <a:bodyPr/>
          <a:lstStyle/>
          <a:p>
            <a:r>
              <a:rPr lang="en-US" altLang="zh-CN" dirty="0"/>
              <a:t>1.8.2 </a:t>
            </a:r>
            <a:r>
              <a:rPr lang="zh-CN" altLang="zh-CN" dirty="0"/>
              <a:t>非导向传输媒体</a:t>
            </a:r>
          </a:p>
          <a:p>
            <a:pPr lvl="1"/>
            <a:r>
              <a:rPr lang="en-US" altLang="zh-CN" dirty="0"/>
              <a:t>2</a:t>
            </a:r>
            <a:r>
              <a:rPr lang="zh-CN" altLang="zh-CN" dirty="0"/>
              <a:t>、无线通信</a:t>
            </a:r>
            <a:endParaRPr lang="en-US" altLang="zh-CN" dirty="0"/>
          </a:p>
          <a:p>
            <a:pPr lvl="2"/>
            <a:r>
              <a:rPr lang="zh-CN" altLang="zh-CN" b="1" dirty="0">
                <a:solidFill>
                  <a:srgbClr val="C00000"/>
                </a:solidFill>
              </a:rPr>
              <a:t>红外线通信</a:t>
            </a:r>
          </a:p>
          <a:p>
            <a:pPr lvl="3"/>
            <a:r>
              <a:rPr lang="zh-CN" altLang="zh-CN" dirty="0"/>
              <a:t>利用红外线来传输信号的通信方式，叫红外线通信。</a:t>
            </a:r>
            <a:endParaRPr lang="en-US" altLang="zh-CN" dirty="0"/>
          </a:p>
          <a:p>
            <a:pPr lvl="3"/>
            <a:r>
              <a:rPr lang="zh-CN" altLang="zh-CN" dirty="0"/>
              <a:t>红外线由于相对有方向性、便宜，易制造，且不能穿透坚实物体等特性，被广泛地</a:t>
            </a:r>
            <a:r>
              <a:rPr lang="zh-CN" altLang="zh-CN" b="1" dirty="0">
                <a:solidFill>
                  <a:srgbClr val="C00000"/>
                </a:solidFill>
              </a:rPr>
              <a:t>应用于短距离通信</a:t>
            </a:r>
            <a:r>
              <a:rPr lang="zh-CN" altLang="zh-CN" dirty="0"/>
              <a:t>，如为电视、录相机的遥控器、飞机内广播和航天飞机内宇航员间的通信以及室内无线设备之间的通信等。</a:t>
            </a:r>
          </a:p>
          <a:p>
            <a:endParaRPr lang="zh-CN" altLang="en-US"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85</a:t>
            </a:fld>
            <a:endParaRPr lang="zh-CN" altLang="en-US"/>
          </a:p>
        </p:txBody>
      </p:sp>
    </p:spTree>
    <p:extLst>
      <p:ext uri="{BB962C8B-B14F-4D97-AF65-F5344CB8AC3E}">
        <p14:creationId xmlns:p14="http://schemas.microsoft.com/office/powerpoint/2010/main" val="19592354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本章小结</a:t>
            </a:r>
          </a:p>
        </p:txBody>
      </p:sp>
      <p:sp>
        <p:nvSpPr>
          <p:cNvPr id="3" name="内容占位符 2"/>
          <p:cNvSpPr>
            <a:spLocks noGrp="1"/>
          </p:cNvSpPr>
          <p:nvPr>
            <p:ph idx="1"/>
          </p:nvPr>
        </p:nvSpPr>
        <p:spPr>
          <a:xfrm>
            <a:off x="609600" y="1600201"/>
            <a:ext cx="10972800" cy="4774473"/>
          </a:xfrm>
        </p:spPr>
        <p:txBody>
          <a:bodyPr>
            <a:normAutofit lnSpcReduction="10000"/>
          </a:bodyPr>
          <a:lstStyle/>
          <a:p>
            <a:r>
              <a:rPr lang="zh-CN" altLang="en-US" dirty="0">
                <a:solidFill>
                  <a:schemeClr val="tx1"/>
                </a:solidFill>
              </a:rPr>
              <a:t>本章主要要点如下：</a:t>
            </a:r>
            <a:endParaRPr lang="en-US" altLang="zh-CN" dirty="0">
              <a:solidFill>
                <a:schemeClr val="tx1"/>
              </a:solidFill>
            </a:endParaRPr>
          </a:p>
          <a:p>
            <a:pPr lvl="1"/>
            <a:r>
              <a:rPr lang="zh-CN" altLang="en-US" dirty="0">
                <a:solidFill>
                  <a:schemeClr val="tx1"/>
                </a:solidFill>
              </a:rPr>
              <a:t>计算机网络的定义，主要功能？</a:t>
            </a:r>
            <a:endParaRPr lang="en-US" altLang="zh-CN" dirty="0">
              <a:solidFill>
                <a:schemeClr val="tx1"/>
              </a:solidFill>
            </a:endParaRPr>
          </a:p>
          <a:p>
            <a:pPr lvl="1"/>
            <a:r>
              <a:rPr lang="zh-CN" altLang="en-US" dirty="0"/>
              <a:t>计算机网络的</a:t>
            </a:r>
            <a:r>
              <a:rPr lang="en-US" altLang="zh-CN" dirty="0"/>
              <a:t>4</a:t>
            </a:r>
            <a:r>
              <a:rPr lang="zh-CN" altLang="en-US" dirty="0"/>
              <a:t>个发展阶段</a:t>
            </a:r>
            <a:endParaRPr lang="en-US" altLang="zh-CN" dirty="0"/>
          </a:p>
          <a:p>
            <a:pPr lvl="1"/>
            <a:r>
              <a:rPr lang="zh-CN" altLang="en-US" dirty="0"/>
              <a:t>计算机网络的基本构件：结点与链路</a:t>
            </a:r>
            <a:endParaRPr lang="en-US" altLang="zh-CN" dirty="0"/>
          </a:p>
          <a:p>
            <a:pPr lvl="1"/>
            <a:r>
              <a:rPr lang="zh-CN" altLang="en-US" dirty="0"/>
              <a:t>网络互连与网络云的基本概念</a:t>
            </a:r>
            <a:endParaRPr lang="en-US" altLang="zh-CN" dirty="0"/>
          </a:p>
          <a:p>
            <a:pPr lvl="1"/>
            <a:r>
              <a:rPr lang="zh-CN" altLang="en-US" dirty="0"/>
              <a:t>计算机网络的分类：</a:t>
            </a:r>
            <a:r>
              <a:rPr lang="en-US" altLang="zh-CN" dirty="0"/>
              <a:t>PAN</a:t>
            </a:r>
            <a:r>
              <a:rPr lang="zh-CN" altLang="en-US" dirty="0"/>
              <a:t>、</a:t>
            </a:r>
            <a:r>
              <a:rPr lang="en-US" altLang="zh-CN" dirty="0"/>
              <a:t>LAN</a:t>
            </a:r>
            <a:r>
              <a:rPr lang="zh-CN" altLang="en-US" dirty="0"/>
              <a:t>、</a:t>
            </a:r>
            <a:r>
              <a:rPr lang="en-US" altLang="zh-CN" dirty="0"/>
              <a:t>MAN</a:t>
            </a:r>
            <a:r>
              <a:rPr lang="zh-CN" altLang="en-US" dirty="0"/>
              <a:t>、</a:t>
            </a:r>
            <a:r>
              <a:rPr lang="en-US" altLang="zh-CN" dirty="0"/>
              <a:t>WAN</a:t>
            </a:r>
          </a:p>
          <a:p>
            <a:pPr lvl="1"/>
            <a:r>
              <a:rPr lang="en-US" altLang="zh-CN" dirty="0">
                <a:solidFill>
                  <a:schemeClr val="tx1"/>
                </a:solidFill>
              </a:rPr>
              <a:t>Internet</a:t>
            </a:r>
            <a:r>
              <a:rPr lang="zh-CN" altLang="en-US" dirty="0">
                <a:solidFill>
                  <a:schemeClr val="tx1"/>
                </a:solidFill>
              </a:rPr>
              <a:t>的组成，各组成部分的主要任务。端和端的通信方式：</a:t>
            </a:r>
            <a:r>
              <a:rPr lang="en-US" altLang="zh-CN" dirty="0">
                <a:solidFill>
                  <a:schemeClr val="tx1"/>
                </a:solidFill>
              </a:rPr>
              <a:t>C/S</a:t>
            </a:r>
            <a:r>
              <a:rPr lang="zh-CN" altLang="en-US" dirty="0">
                <a:solidFill>
                  <a:schemeClr val="tx1"/>
                </a:solidFill>
              </a:rPr>
              <a:t>和</a:t>
            </a:r>
            <a:r>
              <a:rPr lang="en-US" altLang="zh-CN" dirty="0">
                <a:solidFill>
                  <a:schemeClr val="tx1"/>
                </a:solidFill>
              </a:rPr>
              <a:t>P2P</a:t>
            </a:r>
            <a:r>
              <a:rPr lang="zh-CN" altLang="en-US" dirty="0">
                <a:solidFill>
                  <a:schemeClr val="tx1"/>
                </a:solidFill>
              </a:rPr>
              <a:t>；数据交换技术：电路交换和分组交换</a:t>
            </a:r>
            <a:endParaRPr lang="en-US" altLang="zh-CN" dirty="0">
              <a:solidFill>
                <a:schemeClr val="tx1"/>
              </a:solidFill>
            </a:endParaRPr>
          </a:p>
          <a:p>
            <a:pPr lvl="1"/>
            <a:r>
              <a:rPr lang="en-US" altLang="zh-CN" dirty="0">
                <a:solidFill>
                  <a:schemeClr val="tx1"/>
                </a:solidFill>
              </a:rPr>
              <a:t>Internet</a:t>
            </a:r>
            <a:r>
              <a:rPr lang="zh-CN" altLang="en-US" dirty="0">
                <a:solidFill>
                  <a:schemeClr val="tx1"/>
                </a:solidFill>
              </a:rPr>
              <a:t>的结构：</a:t>
            </a:r>
            <a:r>
              <a:rPr lang="en-US" altLang="zh-CN" dirty="0">
                <a:solidFill>
                  <a:schemeClr val="tx1"/>
                </a:solidFill>
              </a:rPr>
              <a:t>ISP</a:t>
            </a:r>
            <a:r>
              <a:rPr lang="zh-CN" altLang="en-US" dirty="0">
                <a:solidFill>
                  <a:schemeClr val="tx1"/>
                </a:solidFill>
              </a:rPr>
              <a:t>、</a:t>
            </a:r>
            <a:r>
              <a:rPr lang="en-US" altLang="zh-CN" dirty="0">
                <a:solidFill>
                  <a:schemeClr val="tx1"/>
                </a:solidFill>
              </a:rPr>
              <a:t>IXP</a:t>
            </a:r>
            <a:r>
              <a:rPr lang="zh-CN" altLang="en-US" dirty="0"/>
              <a:t>；</a:t>
            </a:r>
            <a:r>
              <a:rPr lang="en-US" altLang="zh-CN" dirty="0"/>
              <a:t>IETF</a:t>
            </a:r>
            <a:r>
              <a:rPr lang="zh-CN" altLang="en-US" dirty="0"/>
              <a:t>、</a:t>
            </a:r>
            <a:r>
              <a:rPr lang="en-US" altLang="zh-CN" dirty="0"/>
              <a:t>IRTF</a:t>
            </a:r>
            <a:r>
              <a:rPr lang="zh-CN" altLang="en-US" dirty="0"/>
              <a:t>、</a:t>
            </a:r>
            <a:r>
              <a:rPr lang="en-US" altLang="zh-CN" dirty="0"/>
              <a:t>ITU</a:t>
            </a:r>
            <a:r>
              <a:rPr lang="zh-CN" altLang="en-US" dirty="0"/>
              <a:t>、</a:t>
            </a:r>
            <a:r>
              <a:rPr lang="en-US" altLang="zh-CN" dirty="0"/>
              <a:t>IEEE</a:t>
            </a:r>
            <a:r>
              <a:rPr lang="zh-CN" altLang="en-US" dirty="0"/>
              <a:t>；</a:t>
            </a:r>
            <a:r>
              <a:rPr lang="en-US" altLang="zh-CN" dirty="0"/>
              <a:t>Internet</a:t>
            </a:r>
            <a:r>
              <a:rPr lang="zh-CN" altLang="en-US" dirty="0"/>
              <a:t>的标准化过程</a:t>
            </a:r>
            <a:endParaRPr lang="en-US" altLang="zh-CN" dirty="0">
              <a:solidFill>
                <a:schemeClr val="tx1"/>
              </a:solidFill>
            </a:endParaRPr>
          </a:p>
        </p:txBody>
      </p:sp>
      <p:sp>
        <p:nvSpPr>
          <p:cNvPr id="5" name="灯片编号占位符 4"/>
          <p:cNvSpPr>
            <a:spLocks noGrp="1"/>
          </p:cNvSpPr>
          <p:nvPr>
            <p:ph type="sldNum" sz="quarter" idx="12"/>
          </p:nvPr>
        </p:nvSpPr>
        <p:spPr/>
        <p:txBody>
          <a:bodyPr/>
          <a:lstStyle/>
          <a:p>
            <a:fld id="{0AD52648-2BA5-46CF-B873-9163737217AD}" type="slidenum">
              <a:rPr lang="zh-CN" altLang="en-US" smtClean="0"/>
              <a:t>86</a:t>
            </a:fld>
            <a:endParaRPr lang="zh-CN" altLang="en-US"/>
          </a:p>
        </p:txBody>
      </p:sp>
    </p:spTree>
    <p:extLst>
      <p:ext uri="{BB962C8B-B14F-4D97-AF65-F5344CB8AC3E}">
        <p14:creationId xmlns:p14="http://schemas.microsoft.com/office/powerpoint/2010/main" val="33444254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本章小结</a:t>
            </a:r>
          </a:p>
        </p:txBody>
      </p:sp>
      <p:sp>
        <p:nvSpPr>
          <p:cNvPr id="3" name="内容占位符 2"/>
          <p:cNvSpPr>
            <a:spLocks noGrp="1"/>
          </p:cNvSpPr>
          <p:nvPr>
            <p:ph idx="1"/>
          </p:nvPr>
        </p:nvSpPr>
        <p:spPr/>
        <p:txBody>
          <a:bodyPr/>
          <a:lstStyle/>
          <a:p>
            <a:r>
              <a:rPr lang="zh-CN" altLang="en-US" dirty="0">
                <a:solidFill>
                  <a:schemeClr val="tx1"/>
                </a:solidFill>
              </a:rPr>
              <a:t>本章主要要点如下：</a:t>
            </a:r>
            <a:endParaRPr lang="en-US" altLang="zh-CN" dirty="0">
              <a:solidFill>
                <a:schemeClr val="tx1"/>
              </a:solidFill>
            </a:endParaRPr>
          </a:p>
          <a:p>
            <a:pPr lvl="1"/>
            <a:r>
              <a:rPr lang="zh-CN" altLang="en-US" dirty="0"/>
              <a:t>计算机网络的主要性能指标：数据率、带宽、吞吐量、时延、时延带宽积、误码率和丢包率。</a:t>
            </a:r>
            <a:endParaRPr lang="en-US" altLang="zh-CN" dirty="0"/>
          </a:p>
          <a:p>
            <a:pPr lvl="1"/>
            <a:r>
              <a:rPr lang="zh-CN" altLang="en-US" dirty="0"/>
              <a:t>计算机网络的体系结构：协议、协议三要素、分层、分层的体系结构、</a:t>
            </a:r>
            <a:r>
              <a:rPr lang="en-US" altLang="zh-CN" dirty="0"/>
              <a:t>OSI/RM</a:t>
            </a:r>
            <a:r>
              <a:rPr lang="zh-CN" altLang="en-US" dirty="0"/>
              <a:t>和</a:t>
            </a:r>
            <a:r>
              <a:rPr lang="en-US" altLang="zh-CN" dirty="0"/>
              <a:t>TCP/IP</a:t>
            </a:r>
            <a:r>
              <a:rPr lang="zh-CN" altLang="en-US" dirty="0"/>
              <a:t>以及五层模型中各层的主要功能。</a:t>
            </a:r>
            <a:endParaRPr lang="en-US" altLang="zh-CN" dirty="0"/>
          </a:p>
          <a:p>
            <a:pPr lvl="1"/>
            <a:r>
              <a:rPr lang="zh-CN" altLang="en-US" dirty="0"/>
              <a:t>有导向传输媒体：双绞线、同轴电缆和光纤，各自的特点与应用？</a:t>
            </a:r>
            <a:endParaRPr lang="en-US" altLang="zh-CN" dirty="0"/>
          </a:p>
          <a:p>
            <a:pPr lvl="1"/>
            <a:r>
              <a:rPr lang="zh-CN" altLang="en-US" dirty="0"/>
              <a:t>无导向传输媒体？应用？无线电、微波、卫星、红外线通信的各自特点。</a:t>
            </a:r>
            <a:endParaRPr lang="en-US" altLang="zh-CN" dirty="0"/>
          </a:p>
        </p:txBody>
      </p:sp>
      <p:sp>
        <p:nvSpPr>
          <p:cNvPr id="5" name="灯片编号占位符 4"/>
          <p:cNvSpPr>
            <a:spLocks noGrp="1"/>
          </p:cNvSpPr>
          <p:nvPr>
            <p:ph type="sldNum" sz="quarter" idx="12"/>
          </p:nvPr>
        </p:nvSpPr>
        <p:spPr/>
        <p:txBody>
          <a:bodyPr/>
          <a:lstStyle/>
          <a:p>
            <a:fld id="{0AD52648-2BA5-46CF-B873-9163737217AD}" type="slidenum">
              <a:rPr lang="zh-CN" altLang="en-US" smtClean="0"/>
              <a:t>87</a:t>
            </a:fld>
            <a:endParaRPr lang="zh-CN" altLang="en-US"/>
          </a:p>
        </p:txBody>
      </p:sp>
    </p:spTree>
    <p:extLst>
      <p:ext uri="{BB962C8B-B14F-4D97-AF65-F5344CB8AC3E}">
        <p14:creationId xmlns:p14="http://schemas.microsoft.com/office/powerpoint/2010/main" val="35559854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4FAF27-D4C9-4F1C-A64A-E9E1108676B6}"/>
              </a:ext>
            </a:extLst>
          </p:cNvPr>
          <p:cNvSpPr>
            <a:spLocks noGrp="1"/>
          </p:cNvSpPr>
          <p:nvPr>
            <p:ph type="title"/>
          </p:nvPr>
        </p:nvSpPr>
        <p:spPr/>
        <p:txBody>
          <a:bodyPr/>
          <a:lstStyle/>
          <a:p>
            <a:r>
              <a:rPr lang="zh-CN" altLang="en-US" dirty="0"/>
              <a:t>本章作业</a:t>
            </a:r>
          </a:p>
        </p:txBody>
      </p:sp>
      <p:sp>
        <p:nvSpPr>
          <p:cNvPr id="3" name="内容占位符 2">
            <a:extLst>
              <a:ext uri="{FF2B5EF4-FFF2-40B4-BE49-F238E27FC236}">
                <a16:creationId xmlns:a16="http://schemas.microsoft.com/office/drawing/2014/main" id="{9FAFC636-0AF3-4A93-BACC-101616997A64}"/>
              </a:ext>
            </a:extLst>
          </p:cNvPr>
          <p:cNvSpPr>
            <a:spLocks noGrp="1"/>
          </p:cNvSpPr>
          <p:nvPr>
            <p:ph idx="1"/>
          </p:nvPr>
        </p:nvSpPr>
        <p:spPr/>
        <p:txBody>
          <a:bodyPr/>
          <a:lstStyle/>
          <a:p>
            <a:r>
              <a:rPr lang="en-US" altLang="zh-CN" dirty="0"/>
              <a:t>1</a:t>
            </a:r>
            <a:r>
              <a:rPr lang="zh-CN" altLang="en-US" dirty="0"/>
              <a:t>）</a:t>
            </a:r>
            <a:r>
              <a:rPr lang="en-US" altLang="zh-CN" dirty="0"/>
              <a:t>1</a:t>
            </a:r>
            <a:r>
              <a:rPr lang="zh-CN" altLang="en-US" dirty="0"/>
              <a:t>、</a:t>
            </a:r>
            <a:r>
              <a:rPr lang="en-US" altLang="zh-CN" dirty="0"/>
              <a:t>12</a:t>
            </a:r>
            <a:r>
              <a:rPr lang="zh-CN" altLang="en-US" dirty="0"/>
              <a:t>、</a:t>
            </a:r>
            <a:r>
              <a:rPr lang="en-US" altLang="zh-CN" dirty="0"/>
              <a:t>14</a:t>
            </a:r>
            <a:r>
              <a:rPr lang="zh-CN" altLang="en-US" dirty="0"/>
              <a:t>、</a:t>
            </a:r>
            <a:r>
              <a:rPr lang="en-US" altLang="zh-CN" dirty="0"/>
              <a:t>17</a:t>
            </a:r>
            <a:r>
              <a:rPr lang="zh-CN" altLang="en-US" dirty="0"/>
              <a:t>、</a:t>
            </a:r>
            <a:r>
              <a:rPr lang="en-US" altLang="zh-CN" dirty="0"/>
              <a:t>18</a:t>
            </a:r>
          </a:p>
          <a:p>
            <a:r>
              <a:rPr lang="zh-CN" altLang="en-US" dirty="0"/>
              <a:t>选择题做在书本上</a:t>
            </a:r>
            <a:endParaRPr lang="en-US" altLang="zh-CN" dirty="0"/>
          </a:p>
          <a:p>
            <a:r>
              <a:rPr lang="zh-CN" altLang="en-US" dirty="0"/>
              <a:t>作业于下周上课的时候交</a:t>
            </a:r>
          </a:p>
        </p:txBody>
      </p:sp>
      <p:sp>
        <p:nvSpPr>
          <p:cNvPr id="4" name="灯片编号占位符 3">
            <a:extLst>
              <a:ext uri="{FF2B5EF4-FFF2-40B4-BE49-F238E27FC236}">
                <a16:creationId xmlns:a16="http://schemas.microsoft.com/office/drawing/2014/main" id="{EFB2FCCA-4224-46E9-9F27-38CFA37F0802}"/>
              </a:ext>
            </a:extLst>
          </p:cNvPr>
          <p:cNvSpPr>
            <a:spLocks noGrp="1"/>
          </p:cNvSpPr>
          <p:nvPr>
            <p:ph type="sldNum" sz="quarter" idx="12"/>
          </p:nvPr>
        </p:nvSpPr>
        <p:spPr/>
        <p:txBody>
          <a:bodyPr/>
          <a:lstStyle/>
          <a:p>
            <a:fld id="{0AD52648-2BA5-46CF-B873-9163737217AD}" type="slidenum">
              <a:rPr lang="zh-CN" altLang="en-US" smtClean="0"/>
              <a:t>88</a:t>
            </a:fld>
            <a:endParaRPr lang="zh-CN" altLang="en-US"/>
          </a:p>
        </p:txBody>
      </p:sp>
    </p:spTree>
    <p:extLst>
      <p:ext uri="{BB962C8B-B14F-4D97-AF65-F5344CB8AC3E}">
        <p14:creationId xmlns:p14="http://schemas.microsoft.com/office/powerpoint/2010/main" val="92431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53D46D-67BF-49CD-867B-B866795EFC8E}"/>
              </a:ext>
            </a:extLst>
          </p:cNvPr>
          <p:cNvSpPr>
            <a:spLocks noGrp="1"/>
          </p:cNvSpPr>
          <p:nvPr>
            <p:ph type="title"/>
          </p:nvPr>
        </p:nvSpPr>
        <p:spPr/>
        <p:txBody>
          <a:bodyPr/>
          <a:lstStyle/>
          <a:p>
            <a:r>
              <a:rPr lang="en-US" altLang="zh-CN" b="1" dirty="0"/>
              <a:t>1.1 </a:t>
            </a:r>
            <a:r>
              <a:rPr lang="zh-CN" altLang="zh-CN" b="1" dirty="0"/>
              <a:t>计算机网络的形成与发展</a:t>
            </a:r>
            <a:endParaRPr lang="zh-CN" altLang="en-US" dirty="0"/>
          </a:p>
        </p:txBody>
      </p:sp>
      <p:sp>
        <p:nvSpPr>
          <p:cNvPr id="3" name="内容占位符 2">
            <a:extLst>
              <a:ext uri="{FF2B5EF4-FFF2-40B4-BE49-F238E27FC236}">
                <a16:creationId xmlns:a16="http://schemas.microsoft.com/office/drawing/2014/main" id="{FEFD61C3-585E-40AC-B4A1-BBCFCDAFBF08}"/>
              </a:ext>
            </a:extLst>
          </p:cNvPr>
          <p:cNvSpPr>
            <a:spLocks noGrp="1"/>
          </p:cNvSpPr>
          <p:nvPr>
            <p:ph idx="1"/>
          </p:nvPr>
        </p:nvSpPr>
        <p:spPr>
          <a:xfrm>
            <a:off x="609600" y="1600201"/>
            <a:ext cx="10972800" cy="3524385"/>
          </a:xfrm>
        </p:spPr>
        <p:txBody>
          <a:bodyPr/>
          <a:lstStyle/>
          <a:p>
            <a:r>
              <a:rPr lang="zh-CN" altLang="en-US" dirty="0"/>
              <a:t>古代信息是怎么传递</a:t>
            </a:r>
            <a:endParaRPr lang="en-US" altLang="zh-CN" dirty="0"/>
          </a:p>
          <a:p>
            <a:r>
              <a:rPr lang="en-US" altLang="zh-CN" dirty="0">
                <a:solidFill>
                  <a:schemeClr val="tx1">
                    <a:lumMod val="95000"/>
                    <a:lumOff val="5000"/>
                  </a:schemeClr>
                </a:solidFill>
              </a:rPr>
              <a:t>1</a:t>
            </a:r>
            <a:r>
              <a:rPr lang="zh-CN" altLang="en-US" dirty="0">
                <a:solidFill>
                  <a:schemeClr val="tx1">
                    <a:lumMod val="95000"/>
                    <a:lumOff val="5000"/>
                  </a:schemeClr>
                </a:solidFill>
              </a:rPr>
              <a:t>）叫声</a:t>
            </a:r>
            <a:endParaRPr lang="en-US" altLang="zh-CN" dirty="0">
              <a:solidFill>
                <a:schemeClr val="tx1">
                  <a:lumMod val="95000"/>
                  <a:lumOff val="5000"/>
                </a:schemeClr>
              </a:solidFill>
            </a:endParaRPr>
          </a:p>
          <a:p>
            <a:r>
              <a:rPr lang="en-US" altLang="zh-CN" dirty="0">
                <a:solidFill>
                  <a:schemeClr val="tx1">
                    <a:lumMod val="95000"/>
                    <a:lumOff val="5000"/>
                  </a:schemeClr>
                </a:solidFill>
              </a:rPr>
              <a:t>2</a:t>
            </a:r>
            <a:r>
              <a:rPr lang="zh-CN" altLang="en-US" dirty="0">
                <a:solidFill>
                  <a:schemeClr val="tx1">
                    <a:lumMod val="95000"/>
                    <a:lumOff val="5000"/>
                  </a:schemeClr>
                </a:solidFill>
              </a:rPr>
              <a:t>）狼烟</a:t>
            </a:r>
            <a:endParaRPr lang="en-US" altLang="zh-CN" dirty="0">
              <a:solidFill>
                <a:schemeClr val="tx1">
                  <a:lumMod val="95000"/>
                  <a:lumOff val="5000"/>
                </a:schemeClr>
              </a:solidFill>
            </a:endParaRPr>
          </a:p>
          <a:p>
            <a:r>
              <a:rPr lang="en-US" altLang="zh-CN" dirty="0">
                <a:solidFill>
                  <a:schemeClr val="tx1">
                    <a:lumMod val="95000"/>
                    <a:lumOff val="5000"/>
                  </a:schemeClr>
                </a:solidFill>
              </a:rPr>
              <a:t>3</a:t>
            </a:r>
            <a:r>
              <a:rPr lang="zh-CN" altLang="en-US" dirty="0">
                <a:solidFill>
                  <a:schemeClr val="tx1">
                    <a:lumMod val="95000"/>
                    <a:lumOff val="5000"/>
                  </a:schemeClr>
                </a:solidFill>
              </a:rPr>
              <a:t>）飞鸽或老鹰</a:t>
            </a:r>
            <a:endParaRPr lang="en-US" altLang="zh-CN" dirty="0">
              <a:solidFill>
                <a:schemeClr val="tx1">
                  <a:lumMod val="95000"/>
                  <a:lumOff val="5000"/>
                </a:schemeClr>
              </a:solidFill>
            </a:endParaRPr>
          </a:p>
          <a:p>
            <a:r>
              <a:rPr lang="en-US" altLang="zh-CN" dirty="0">
                <a:solidFill>
                  <a:schemeClr val="tx1">
                    <a:lumMod val="95000"/>
                    <a:lumOff val="5000"/>
                  </a:schemeClr>
                </a:solidFill>
              </a:rPr>
              <a:t>4</a:t>
            </a:r>
            <a:r>
              <a:rPr lang="zh-CN" altLang="en-US" dirty="0">
                <a:solidFill>
                  <a:schemeClr val="tx1">
                    <a:lumMod val="95000"/>
                    <a:lumOff val="5000"/>
                  </a:schemeClr>
                </a:solidFill>
              </a:rPr>
              <a:t>）书信</a:t>
            </a:r>
            <a:endParaRPr lang="en-US" altLang="zh-CN" dirty="0">
              <a:solidFill>
                <a:schemeClr val="tx1">
                  <a:lumMod val="95000"/>
                  <a:lumOff val="5000"/>
                </a:schemeClr>
              </a:solidFill>
            </a:endParaRPr>
          </a:p>
          <a:p>
            <a:endParaRPr lang="en-US" altLang="zh-CN" dirty="0"/>
          </a:p>
          <a:p>
            <a:pPr marL="0" indent="0">
              <a:buNone/>
            </a:pPr>
            <a:endParaRPr lang="zh-CN" altLang="en-US" dirty="0"/>
          </a:p>
        </p:txBody>
      </p:sp>
      <p:sp>
        <p:nvSpPr>
          <p:cNvPr id="5" name="灯片编号占位符 4">
            <a:extLst>
              <a:ext uri="{FF2B5EF4-FFF2-40B4-BE49-F238E27FC236}">
                <a16:creationId xmlns:a16="http://schemas.microsoft.com/office/drawing/2014/main" id="{FDFB2D6C-6F27-4711-B900-F0B935CAF672}"/>
              </a:ext>
            </a:extLst>
          </p:cNvPr>
          <p:cNvSpPr>
            <a:spLocks noGrp="1"/>
          </p:cNvSpPr>
          <p:nvPr>
            <p:ph type="sldNum" sz="quarter" idx="12"/>
          </p:nvPr>
        </p:nvSpPr>
        <p:spPr/>
        <p:txBody>
          <a:bodyPr/>
          <a:lstStyle/>
          <a:p>
            <a:fld id="{0AD52648-2BA5-46CF-B873-9163737217AD}" type="slidenum">
              <a:rPr lang="zh-CN" altLang="en-US" smtClean="0"/>
              <a:t>9</a:t>
            </a:fld>
            <a:endParaRPr lang="zh-CN" altLang="en-US"/>
          </a:p>
        </p:txBody>
      </p:sp>
    </p:spTree>
    <p:extLst>
      <p:ext uri="{BB962C8B-B14F-4D97-AF65-F5344CB8AC3E}">
        <p14:creationId xmlns:p14="http://schemas.microsoft.com/office/powerpoint/2010/main" val="24473107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2447</TotalTime>
  <Words>8063</Words>
  <Application>Microsoft Office PowerPoint</Application>
  <PresentationFormat>宽屏</PresentationFormat>
  <Paragraphs>713</Paragraphs>
  <Slides>88</Slides>
  <Notes>3</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3</vt:i4>
      </vt:variant>
      <vt:variant>
        <vt:lpstr>幻灯片标题</vt:lpstr>
      </vt:variant>
      <vt:variant>
        <vt:i4>88</vt:i4>
      </vt:variant>
    </vt:vector>
  </HeadingPairs>
  <TitlesOfParts>
    <vt:vector size="100" baseType="lpstr">
      <vt:lpstr>等线</vt:lpstr>
      <vt:lpstr>隶书</vt:lpstr>
      <vt:lpstr>Arial</vt:lpstr>
      <vt:lpstr>Calibri</vt:lpstr>
      <vt:lpstr>Cambria</vt:lpstr>
      <vt:lpstr>Cambria Math</vt:lpstr>
      <vt:lpstr>Maiandra GD</vt:lpstr>
      <vt:lpstr>Wingdings 2</vt:lpstr>
      <vt:lpstr>龙腾四海</vt:lpstr>
      <vt:lpstr>Visio</vt:lpstr>
      <vt:lpstr>Equation</vt:lpstr>
      <vt:lpstr>文档</vt:lpstr>
      <vt:lpstr>第1章 计算机网络概述</vt:lpstr>
      <vt:lpstr>课程考核</vt:lpstr>
      <vt:lpstr>本章内容</vt:lpstr>
      <vt:lpstr>本章内容</vt:lpstr>
      <vt:lpstr>本章内容</vt:lpstr>
      <vt:lpstr>本章内容</vt:lpstr>
      <vt:lpstr>1.1 计算机网络的形成与发展</vt:lpstr>
      <vt:lpstr>1.1 计算机网络的形成与发展</vt:lpstr>
      <vt:lpstr>1.1 计算机网络的形成与发展</vt:lpstr>
      <vt:lpstr>1.1 计算机网络的形成与发展</vt:lpstr>
      <vt:lpstr>PowerPoint 演示文稿</vt:lpstr>
      <vt:lpstr>1.1 计算机网络的形成与发展</vt:lpstr>
      <vt:lpstr>1.1 计算机网络的形成与发展</vt:lpstr>
      <vt:lpstr>1.2 计算机网络的组成</vt:lpstr>
      <vt:lpstr>1.2 计算机网络的组成</vt:lpstr>
      <vt:lpstr>1.2 计算机网络的组成</vt:lpstr>
      <vt:lpstr>1.2 计算机网络的组成</vt:lpstr>
      <vt:lpstr>1.2 计算机网络的组成</vt:lpstr>
      <vt:lpstr>1.3 计算机网络的分类</vt:lpstr>
      <vt:lpstr>1.3 计算机网络的分类</vt:lpstr>
      <vt:lpstr>1.3 计算机网络的分类</vt:lpstr>
      <vt:lpstr>1.3 计算机网络的分类</vt:lpstr>
      <vt:lpstr>1.4 Internet的组成</vt:lpstr>
      <vt:lpstr>1.4 Internet的组成</vt:lpstr>
      <vt:lpstr>1.4 Internet的组成</vt:lpstr>
      <vt:lpstr>1.4 Internet的组成</vt:lpstr>
      <vt:lpstr>1.4 Internet的组成</vt:lpstr>
      <vt:lpstr>1.4 Internet的组成</vt:lpstr>
      <vt:lpstr>1.4 Internet的组成</vt:lpstr>
      <vt:lpstr>1.4 Internet的组成</vt:lpstr>
      <vt:lpstr>1.4 Internet的组成</vt:lpstr>
      <vt:lpstr>1.4 Internet的组成</vt:lpstr>
      <vt:lpstr>1.4 Internet的组成</vt:lpstr>
      <vt:lpstr>1.4 Internet的组成</vt:lpstr>
      <vt:lpstr>1.4 Internet的组成</vt:lpstr>
      <vt:lpstr>1.4 Internet的组成</vt:lpstr>
      <vt:lpstr>1.5 Internet的结构与管理</vt:lpstr>
      <vt:lpstr>1.5 Internet的结构与管理</vt:lpstr>
      <vt:lpstr>1.5 Internet的结构与管理</vt:lpstr>
      <vt:lpstr>1.5 Internet的结构与管理</vt:lpstr>
      <vt:lpstr>1.5 Internet的结构与管理</vt:lpstr>
      <vt:lpstr>1.5 Internet的结构与管理</vt:lpstr>
      <vt:lpstr>1.5 Internet的结构与管理</vt:lpstr>
      <vt:lpstr>1.6 计算机网络的性能指标</vt:lpstr>
      <vt:lpstr>1.6 计算机网络的性能指标</vt:lpstr>
      <vt:lpstr>1.6 计算机网络的性能指标</vt:lpstr>
      <vt:lpstr>1.6 计算机网络的性能指标</vt:lpstr>
      <vt:lpstr>1.6 计算机网络的性能指标</vt:lpstr>
      <vt:lpstr>1.6 计算机网络的性能指标</vt:lpstr>
      <vt:lpstr>1.6 计算机网络的性能指标</vt:lpstr>
      <vt:lpstr>1.6 计算机网络的性能指标</vt:lpstr>
      <vt:lpstr>1.6 计算机网络的性能指标</vt:lpstr>
      <vt:lpstr>1.6 计算机网络的性能指标</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1.7 计算机网络体系结构</vt:lpstr>
      <vt:lpstr>1.8 物理传输媒体</vt:lpstr>
      <vt:lpstr>1.8 物理传输媒体</vt:lpstr>
      <vt:lpstr>1.8 物理传输媒体</vt:lpstr>
      <vt:lpstr>1.8 物理传输媒体</vt:lpstr>
      <vt:lpstr>1.8 物理传输媒体</vt:lpstr>
      <vt:lpstr>1.8 物理传输媒体</vt:lpstr>
      <vt:lpstr>1.8 物理传输媒体</vt:lpstr>
      <vt:lpstr>1.8 物理传输媒体</vt:lpstr>
      <vt:lpstr>1.8 物理传输媒体</vt:lpstr>
      <vt:lpstr>1.8 物理传输媒体</vt:lpstr>
      <vt:lpstr>1.8 物理传输媒体</vt:lpstr>
      <vt:lpstr>1.8 物理传输媒体</vt:lpstr>
      <vt:lpstr>本章小结</vt:lpstr>
      <vt:lpstr>本章小结</vt:lpstr>
      <vt:lpstr>本章作业</vt:lpstr>
    </vt:vector>
  </TitlesOfParts>
  <Company>ptu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xu rijf</cp:lastModifiedBy>
  <cp:revision>406</cp:revision>
  <dcterms:created xsi:type="dcterms:W3CDTF">2017-09-02T09:46:48Z</dcterms:created>
  <dcterms:modified xsi:type="dcterms:W3CDTF">2019-09-02T10:55:08Z</dcterms:modified>
</cp:coreProperties>
</file>