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2"/>
  </p:notesMasterIdLst>
  <p:sldIdLst>
    <p:sldId id="256" r:id="rId2"/>
    <p:sldId id="553" r:id="rId3"/>
    <p:sldId id="554" r:id="rId4"/>
    <p:sldId id="555" r:id="rId5"/>
    <p:sldId id="556" r:id="rId6"/>
    <p:sldId id="559" r:id="rId7"/>
    <p:sldId id="560" r:id="rId8"/>
    <p:sldId id="557" r:id="rId9"/>
    <p:sldId id="561" r:id="rId10"/>
    <p:sldId id="558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34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F7C23-C4F6-4CC7-A681-CC3D2723BB35}" type="datetimeFigureOut">
              <a:rPr lang="zh-CN" altLang="en-US" smtClean="0"/>
              <a:pPr/>
              <a:t>2020/12/18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D9ACC-5B2C-4144-8B5D-F9B25E7DE7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0977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D9ACC-5B2C-4144-8B5D-F9B25E7DE76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2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1173158"/>
            <a:ext cx="103632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dirty="0"/>
              <a:t>单击此处编辑母版标题样式</a:t>
            </a:r>
            <a:endParaRPr kumimoji="0"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16955" y="2643182"/>
            <a:ext cx="8893821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dirty="0"/>
              <a:t>单击此处编辑母版副标题样式</a:t>
            </a:r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3063" y="6474552"/>
            <a:ext cx="4847036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主讲人：莆田学院</a:t>
            </a:r>
            <a:r>
              <a:rPr lang="en-US" altLang="zh-CN" dirty="0"/>
              <a:t>•</a:t>
            </a:r>
            <a:r>
              <a:rPr lang="zh-CN" altLang="en-US" dirty="0"/>
              <a:t>信息工程学院</a:t>
            </a:r>
            <a:r>
              <a:rPr lang="en-US" altLang="zh-CN" dirty="0"/>
              <a:t>•</a:t>
            </a:r>
            <a:r>
              <a:rPr lang="zh-CN" altLang="en-US" dirty="0"/>
              <a:t>洪家军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772384" y="6474551"/>
            <a:ext cx="1419616" cy="365125"/>
          </a:xfrm>
          <a:prstGeom prst="rect">
            <a:avLst/>
          </a:prstGeom>
        </p:spPr>
        <p:txBody>
          <a:bodyPr/>
          <a:lstStyle/>
          <a:p>
            <a:fld id="{0AD52648-2BA5-46CF-B873-9163737217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9496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6538913"/>
            <a:ext cx="5521195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主讲人：莆田学院</a:t>
            </a:r>
            <a:r>
              <a:rPr lang="en-US" altLang="zh-CN" dirty="0"/>
              <a:t>•</a:t>
            </a:r>
            <a:r>
              <a:rPr lang="zh-CN" altLang="en-US" dirty="0"/>
              <a:t>信息工程学院</a:t>
            </a:r>
            <a:r>
              <a:rPr lang="en-US" altLang="zh-CN" dirty="0"/>
              <a:t>•</a:t>
            </a:r>
            <a:r>
              <a:rPr lang="zh-CN" altLang="en-US" dirty="0"/>
              <a:t>洪家军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05370" y="6492875"/>
            <a:ext cx="1586630" cy="365125"/>
          </a:xfrm>
          <a:prstGeom prst="rect">
            <a:avLst/>
          </a:prstGeom>
        </p:spPr>
        <p:txBody>
          <a:bodyPr/>
          <a:lstStyle/>
          <a:p>
            <a:fld id="{0AD52648-2BA5-46CF-B873-9163737217A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305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525024" y="274640"/>
            <a:ext cx="2057376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820173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6544568"/>
            <a:ext cx="5433512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主讲人：莆田学院</a:t>
            </a:r>
            <a:r>
              <a:rPr lang="en-US" altLang="zh-CN" dirty="0"/>
              <a:t>•</a:t>
            </a:r>
            <a:r>
              <a:rPr lang="zh-CN" altLang="en-US" dirty="0"/>
              <a:t>信息工程学院</a:t>
            </a:r>
            <a:r>
              <a:rPr lang="en-US" altLang="zh-CN" dirty="0"/>
              <a:t>•</a:t>
            </a:r>
            <a:r>
              <a:rPr lang="zh-CN" altLang="en-US" dirty="0"/>
              <a:t>洪家军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68000" y="6492875"/>
            <a:ext cx="1524000" cy="365125"/>
          </a:xfrm>
          <a:prstGeom prst="rect">
            <a:avLst/>
          </a:prstGeom>
        </p:spPr>
        <p:txBody>
          <a:bodyPr/>
          <a:lstStyle/>
          <a:p>
            <a:fld id="{0AD52648-2BA5-46CF-B873-9163737217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63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/>
              <a:t>单击此处编辑母版标题样式</a:t>
            </a:r>
            <a:endParaRPr kumimoji="0"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SzPct val="80000"/>
              <a:defRPr b="1">
                <a:solidFill>
                  <a:srgbClr val="C00000"/>
                </a:solidFill>
              </a:defRPr>
            </a:lvl1pPr>
            <a:lvl2pPr>
              <a:buClrTx/>
              <a:buSzPct val="70000"/>
              <a:defRPr>
                <a:solidFill>
                  <a:schemeClr val="tx1"/>
                </a:solidFill>
              </a:defRPr>
            </a:lvl2pPr>
            <a:lvl3pPr>
              <a:buClrTx/>
              <a:buSzPct val="70000"/>
              <a:defRPr sz="26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2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zh-CN" altLang="en-US" dirty="0"/>
              <a:t>单击此处编辑母版文本样式</a:t>
            </a:r>
          </a:p>
          <a:p>
            <a:pPr lvl="1" eaLnBrk="1" latinLnBrk="0" hangingPunct="1"/>
            <a:r>
              <a:rPr lang="zh-CN" altLang="en-US" dirty="0"/>
              <a:t>第二级</a:t>
            </a:r>
          </a:p>
          <a:p>
            <a:pPr lvl="2" eaLnBrk="1" latinLnBrk="0" hangingPunct="1"/>
            <a:r>
              <a:rPr lang="zh-CN" altLang="en-US" dirty="0"/>
              <a:t>第三级</a:t>
            </a:r>
          </a:p>
          <a:p>
            <a:pPr lvl="3" eaLnBrk="1" latinLnBrk="0" hangingPunct="1"/>
            <a:r>
              <a:rPr lang="zh-CN" altLang="en-US" dirty="0"/>
              <a:t>第四级</a:t>
            </a:r>
          </a:p>
          <a:p>
            <a:pPr lvl="4" eaLnBrk="1" latinLnBrk="0" hangingPunct="1"/>
            <a:r>
              <a:rPr lang="zh-CN" altLang="en-US" dirty="0"/>
              <a:t>第五级</a:t>
            </a:r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6542979"/>
            <a:ext cx="4546948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主讲人：莆田学院</a:t>
            </a:r>
            <a:r>
              <a:rPr lang="en-US" altLang="zh-CN" dirty="0"/>
              <a:t>•</a:t>
            </a:r>
            <a:r>
              <a:rPr lang="zh-CN" altLang="en-US" dirty="0"/>
              <a:t>信息工程学院</a:t>
            </a:r>
            <a:r>
              <a:rPr lang="en-US" altLang="zh-CN" dirty="0"/>
              <a:t>•</a:t>
            </a:r>
            <a:r>
              <a:rPr lang="zh-CN" altLang="en-US" dirty="0"/>
              <a:t>洪家军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361106" y="6492874"/>
            <a:ext cx="830894" cy="365125"/>
          </a:xfrm>
          <a:prstGeom prst="rect">
            <a:avLst/>
          </a:prstGeom>
        </p:spPr>
        <p:txBody>
          <a:bodyPr/>
          <a:lstStyle/>
          <a:p>
            <a:fld id="{0AD52648-2BA5-46CF-B873-9163737217A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300" y="0"/>
            <a:ext cx="28067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70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924181"/>
            <a:ext cx="103632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28748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502411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主讲人：莆田学院</a:t>
            </a:r>
            <a:r>
              <a:rPr lang="en-US" altLang="zh-CN" dirty="0"/>
              <a:t>•</a:t>
            </a:r>
            <a:r>
              <a:rPr lang="zh-CN" altLang="en-US" dirty="0"/>
              <a:t>信息工程学院</a:t>
            </a:r>
            <a:r>
              <a:rPr lang="en-US" altLang="zh-CN" dirty="0"/>
              <a:t>•</a:t>
            </a:r>
            <a:r>
              <a:rPr lang="zh-CN" altLang="en-US" dirty="0"/>
              <a:t>洪家军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093885" y="6492874"/>
            <a:ext cx="1098115" cy="365125"/>
          </a:xfrm>
          <a:prstGeom prst="rect">
            <a:avLst/>
          </a:prstGeom>
        </p:spPr>
        <p:txBody>
          <a:bodyPr/>
          <a:lstStyle/>
          <a:p>
            <a:fld id="{0AD52648-2BA5-46CF-B873-9163737217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715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0" y="6506990"/>
            <a:ext cx="509531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主讲人：莆田学院</a:t>
            </a:r>
            <a:r>
              <a:rPr lang="en-US" altLang="zh-CN" dirty="0"/>
              <a:t>•</a:t>
            </a:r>
            <a:r>
              <a:rPr lang="zh-CN" altLang="en-US" dirty="0"/>
              <a:t>信息工程学院</a:t>
            </a:r>
            <a:r>
              <a:rPr lang="en-US" altLang="zh-CN" dirty="0"/>
              <a:t>•</a:t>
            </a:r>
            <a:r>
              <a:rPr lang="zh-CN" altLang="en-US" dirty="0"/>
              <a:t>洪家军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976975" y="6506990"/>
            <a:ext cx="1210849" cy="365125"/>
          </a:xfrm>
          <a:prstGeom prst="rect">
            <a:avLst/>
          </a:prstGeom>
        </p:spPr>
        <p:txBody>
          <a:bodyPr/>
          <a:lstStyle/>
          <a:p>
            <a:fld id="{0AD52648-2BA5-46CF-B873-9163737217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44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44674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主讲人：莆田学院</a:t>
            </a:r>
            <a:r>
              <a:rPr lang="en-US" altLang="zh-CN" dirty="0"/>
              <a:t>•</a:t>
            </a:r>
            <a:r>
              <a:rPr lang="zh-CN" altLang="en-US" dirty="0"/>
              <a:t>信息工程学院</a:t>
            </a:r>
            <a:r>
              <a:rPr lang="en-US" altLang="zh-CN" dirty="0"/>
              <a:t>•</a:t>
            </a:r>
            <a:r>
              <a:rPr lang="zh-CN" altLang="en-US" dirty="0"/>
              <a:t>洪家军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10592844" y="6492875"/>
            <a:ext cx="1599156" cy="365125"/>
          </a:xfrm>
          <a:prstGeom prst="rect">
            <a:avLst/>
          </a:prstGeom>
        </p:spPr>
        <p:txBody>
          <a:bodyPr/>
          <a:lstStyle/>
          <a:p>
            <a:fld id="{0AD52648-2BA5-46CF-B873-9163737217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155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0" y="6544568"/>
            <a:ext cx="5949863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主讲人：莆田学院</a:t>
            </a:r>
            <a:r>
              <a:rPr lang="en-US" altLang="zh-CN" dirty="0"/>
              <a:t>•</a:t>
            </a:r>
            <a:r>
              <a:rPr lang="zh-CN" altLang="en-US" dirty="0"/>
              <a:t>信息工程学院</a:t>
            </a:r>
            <a:r>
              <a:rPr lang="en-US" altLang="zh-CN" dirty="0"/>
              <a:t>•</a:t>
            </a:r>
            <a:r>
              <a:rPr lang="zh-CN" altLang="en-US" dirty="0"/>
              <a:t>洪家军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0822488" y="6492875"/>
            <a:ext cx="1369512" cy="365125"/>
          </a:xfrm>
          <a:prstGeom prst="rect">
            <a:avLst/>
          </a:prstGeom>
        </p:spPr>
        <p:txBody>
          <a:bodyPr/>
          <a:lstStyle/>
          <a:p>
            <a:fld id="{0AD52648-2BA5-46CF-B873-9163737217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983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0" y="6557094"/>
            <a:ext cx="5233096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主讲人：莆田学院</a:t>
            </a:r>
            <a:r>
              <a:rPr lang="en-US" altLang="zh-CN" dirty="0"/>
              <a:t>•</a:t>
            </a:r>
            <a:r>
              <a:rPr lang="zh-CN" altLang="en-US" dirty="0"/>
              <a:t>信息工程学院</a:t>
            </a:r>
            <a:r>
              <a:rPr lang="en-US" altLang="zh-CN" dirty="0"/>
              <a:t>•</a:t>
            </a:r>
            <a:r>
              <a:rPr lang="zh-CN" altLang="en-US" dirty="0"/>
              <a:t>洪家军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718104" y="6492875"/>
            <a:ext cx="1473896" cy="365125"/>
          </a:xfrm>
          <a:prstGeom prst="rect">
            <a:avLst/>
          </a:prstGeom>
        </p:spPr>
        <p:txBody>
          <a:bodyPr/>
          <a:lstStyle/>
          <a:p>
            <a:fld id="{0AD52648-2BA5-46CF-B873-9163737217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43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3843" y="1071546"/>
            <a:ext cx="6815667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572111" y="1071547"/>
            <a:ext cx="4011084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0" y="6538913"/>
            <a:ext cx="522057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主讲人：莆田学院</a:t>
            </a:r>
            <a:r>
              <a:rPr lang="en-US" altLang="zh-CN" dirty="0"/>
              <a:t>•</a:t>
            </a:r>
            <a:r>
              <a:rPr lang="zh-CN" altLang="en-US" dirty="0"/>
              <a:t>信息工程学院</a:t>
            </a:r>
            <a:r>
              <a:rPr lang="en-US" altLang="zh-CN" dirty="0"/>
              <a:t>•</a:t>
            </a:r>
            <a:r>
              <a:rPr lang="zh-CN" altLang="en-US" dirty="0"/>
              <a:t>洪家军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93260" y="6538913"/>
            <a:ext cx="1398740" cy="365125"/>
          </a:xfrm>
          <a:prstGeom prst="rect">
            <a:avLst/>
          </a:prstGeom>
        </p:spPr>
        <p:txBody>
          <a:bodyPr/>
          <a:lstStyle/>
          <a:p>
            <a:fld id="{0AD52648-2BA5-46CF-B873-9163737217A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8" y="285728"/>
            <a:ext cx="10974657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441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68032" y="642918"/>
            <a:ext cx="1047757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0563" y="541340"/>
            <a:ext cx="8553459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429774" y="1000108"/>
            <a:ext cx="1219157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0" y="6538913"/>
            <a:ext cx="5320778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主讲人：莆田学院</a:t>
            </a:r>
            <a:r>
              <a:rPr lang="en-US" altLang="zh-CN" dirty="0"/>
              <a:t>•</a:t>
            </a:r>
            <a:r>
              <a:rPr lang="zh-CN" altLang="en-US" dirty="0"/>
              <a:t>信息工程学院</a:t>
            </a:r>
            <a:r>
              <a:rPr lang="en-US" altLang="zh-CN" dirty="0"/>
              <a:t>•</a:t>
            </a:r>
            <a:r>
              <a:rPr lang="zh-CN" altLang="en-US" dirty="0"/>
              <a:t>洪家军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648930" y="6492875"/>
            <a:ext cx="1543069" cy="365125"/>
          </a:xfrm>
          <a:prstGeom prst="rect">
            <a:avLst/>
          </a:prstGeom>
        </p:spPr>
        <p:txBody>
          <a:bodyPr/>
          <a:lstStyle/>
          <a:p>
            <a:fld id="{0AD52648-2BA5-46CF-B873-9163737217A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648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8890413" y="4915144"/>
            <a:ext cx="3301588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1219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sz="1800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6096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sz="180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6"/>
            <a:ext cx="12192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7896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ftp://202.120.148.156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面向对象程序设计实践项目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16955" y="2643180"/>
            <a:ext cx="10839616" cy="2229266"/>
          </a:xfrm>
        </p:spPr>
        <p:txBody>
          <a:bodyPr>
            <a:normAutofit/>
          </a:bodyPr>
          <a:lstStyle/>
          <a:p>
            <a:pPr algn="ctr"/>
            <a:endParaRPr lang="en-US" altLang="zh-CN" dirty="0"/>
          </a:p>
          <a:p>
            <a:pPr algn="ctr"/>
            <a:r>
              <a:rPr lang="zh-CN" altLang="en-US" dirty="0" smtClean="0"/>
              <a:t>数据库部分和业务流程部分介绍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669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未完待续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未完待续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2648-2BA5-46CF-B873-9163737217AD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物流管理流程图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业务流程图：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2648-2BA5-46CF-B873-9163737217AD}" type="slidenum">
              <a:rPr lang="zh-CN" altLang="en-US" smtClean="0"/>
              <a:pPr/>
              <a:t>2</a:t>
            </a:fld>
            <a:endParaRPr lang="zh-CN" altLang="en-US"/>
          </a:p>
        </p:txBody>
      </p:sp>
      <p:pic>
        <p:nvPicPr>
          <p:cNvPr id="2037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0068" y="1561174"/>
            <a:ext cx="57245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37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1732" y="3901478"/>
            <a:ext cx="39338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24156" y="310527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浓缩为如下：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针对物流管理的业务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单表</a:t>
            </a:r>
            <a:endParaRPr lang="en-US" altLang="zh-CN" dirty="0" smtClean="0"/>
          </a:p>
          <a:p>
            <a:r>
              <a:rPr lang="zh-CN" altLang="en-US" dirty="0" smtClean="0"/>
              <a:t>父子表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2648-2BA5-46CF-B873-9163737217A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单表举例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8915" y="1268808"/>
            <a:ext cx="10972800" cy="4525963"/>
          </a:xfrm>
        </p:spPr>
        <p:txBody>
          <a:bodyPr/>
          <a:lstStyle/>
          <a:p>
            <a:r>
              <a:rPr lang="zh-CN" altLang="en-US" dirty="0" smtClean="0"/>
              <a:t>客户表，</a:t>
            </a:r>
            <a:endParaRPr lang="en-US" altLang="zh-CN" dirty="0" smtClean="0"/>
          </a:p>
          <a:p>
            <a:r>
              <a:rPr lang="zh-CN" altLang="en-US" dirty="0" smtClean="0"/>
              <a:t>货物表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2648-2BA5-46CF-B873-9163737217AD}" type="slidenum">
              <a:rPr lang="zh-CN" altLang="en-US" smtClean="0"/>
              <a:pPr/>
              <a:t>4</a:t>
            </a:fld>
            <a:endParaRPr lang="zh-CN" altLang="en-US"/>
          </a:p>
        </p:txBody>
      </p:sp>
      <p:pic>
        <p:nvPicPr>
          <p:cNvPr id="2007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223" y="2603362"/>
            <a:ext cx="35814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7485" y="1203186"/>
            <a:ext cx="5248275" cy="5498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父子表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仓库、库位表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2400" dirty="0" smtClean="0">
                <a:latin typeface="+mn-ea"/>
              </a:rPr>
              <a:t>各省：</a:t>
            </a:r>
            <a:endParaRPr lang="en-US" altLang="zh-CN" sz="2400" dirty="0" smtClean="0">
              <a:latin typeface="+mn-ea"/>
            </a:endParaRPr>
          </a:p>
          <a:p>
            <a:pPr>
              <a:buNone/>
            </a:pPr>
            <a:r>
              <a:rPr lang="zh-CN" altLang="en-US" sz="2400" dirty="0" smtClean="0">
                <a:latin typeface="+mn-ea"/>
              </a:rPr>
              <a:t>浙江省，下面各市，宁波市</a:t>
            </a:r>
            <a:endParaRPr lang="en-US" altLang="zh-CN" sz="2400" dirty="0" smtClean="0">
              <a:latin typeface="+mn-ea"/>
            </a:endParaRPr>
          </a:p>
          <a:p>
            <a:pPr>
              <a:buNone/>
            </a:pPr>
            <a:r>
              <a:rPr lang="zh-CN" altLang="en-US" sz="2400" dirty="0" smtClean="0">
                <a:latin typeface="+mn-ea"/>
              </a:rPr>
              <a:t>下面在各区</a:t>
            </a:r>
            <a:endParaRPr lang="en-US" altLang="zh-CN" sz="2400" dirty="0" smtClean="0">
              <a:latin typeface="+mn-ea"/>
            </a:endParaRPr>
          </a:p>
          <a:p>
            <a:pPr>
              <a:buNone/>
            </a:pPr>
            <a:endParaRPr lang="en-US" altLang="zh-CN" sz="2400" dirty="0" smtClean="0">
              <a:latin typeface="+mn-ea"/>
            </a:endParaRPr>
          </a:p>
          <a:p>
            <a:pPr>
              <a:buNone/>
            </a:pPr>
            <a:r>
              <a:rPr lang="zh-CN" altLang="en-US" sz="2400" dirty="0" smtClean="0">
                <a:latin typeface="+mn-ea"/>
              </a:rPr>
              <a:t>上海市，下面各区，长宁区</a:t>
            </a:r>
            <a:endParaRPr lang="en-US" altLang="zh-CN" sz="2400" dirty="0" smtClean="0">
              <a:latin typeface="+mn-ea"/>
            </a:endParaRPr>
          </a:p>
          <a:p>
            <a:pPr>
              <a:buNone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2648-2BA5-46CF-B873-9163737217AD}" type="slidenum">
              <a:rPr lang="zh-CN" altLang="en-US" smtClean="0"/>
              <a:pPr/>
              <a:t>5</a:t>
            </a:fld>
            <a:endParaRPr lang="zh-CN" altLang="en-US"/>
          </a:p>
        </p:txBody>
      </p:sp>
      <p:pic>
        <p:nvPicPr>
          <p:cNvPr id="1966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7827" y="1269445"/>
            <a:ext cx="641032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23161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父子表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2290" y="992647"/>
            <a:ext cx="10972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 smtClean="0">
                <a:latin typeface="+mn-ea"/>
              </a:rPr>
              <a:t>入库计划</a:t>
            </a:r>
            <a:endParaRPr lang="en-US" altLang="zh-CN" sz="2800" dirty="0" smtClean="0">
              <a:latin typeface="+mn-ea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2648-2BA5-46CF-B873-9163737217AD}" type="slidenum">
              <a:rPr lang="zh-CN" altLang="en-US" smtClean="0"/>
              <a:pPr/>
              <a:t>6</a:t>
            </a:fld>
            <a:endParaRPr lang="zh-CN" altLang="en-US"/>
          </a:p>
        </p:txBody>
      </p:sp>
      <p:pic>
        <p:nvPicPr>
          <p:cNvPr id="2181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1865" y="785523"/>
            <a:ext cx="4967639" cy="595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81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42403" y="1592273"/>
            <a:ext cx="4618442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8057767" y="975769"/>
            <a:ext cx="23391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0070C0"/>
                </a:solidFill>
                <a:latin typeface="+mn-ea"/>
              </a:rPr>
              <a:t>入库货物明细表</a:t>
            </a:r>
            <a:endParaRPr lang="en-US" altLang="zh-CN" sz="2400" b="1" dirty="0" smtClean="0">
              <a:solidFill>
                <a:srgbClr val="0070C0"/>
              </a:solidFill>
              <a:latin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父子表的界面样子（参考）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2648-2BA5-46CF-B873-9163737217AD}" type="slidenum">
              <a:rPr lang="zh-CN" altLang="en-US" smtClean="0"/>
              <a:pPr/>
              <a:t>7</a:t>
            </a:fld>
            <a:endParaRPr lang="zh-CN" altLang="en-US"/>
          </a:p>
        </p:txBody>
      </p:sp>
      <p:pic>
        <p:nvPicPr>
          <p:cNvPr id="219138" name="图片 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566" y="1595598"/>
            <a:ext cx="8340065" cy="42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6608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认识函数和过程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类：函数、过程</a:t>
            </a:r>
            <a:endParaRPr lang="en-US" altLang="zh-CN" dirty="0" smtClean="0"/>
          </a:p>
          <a:p>
            <a:r>
              <a:rPr lang="zh-CN" altLang="en-US" dirty="0" smtClean="0"/>
              <a:t>函数有返回值</a:t>
            </a:r>
            <a:endParaRPr lang="en-US" altLang="zh-CN" dirty="0" smtClean="0"/>
          </a:p>
          <a:p>
            <a:r>
              <a:rPr lang="zh-CN" altLang="en-US" dirty="0" smtClean="0"/>
              <a:t>过程没有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2648-2BA5-46CF-B873-9163737217AD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982224" y="4078251"/>
            <a:ext cx="93342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       private void </a:t>
            </a:r>
            <a:r>
              <a:rPr lang="en-US" altLang="zh-CN" b="1" dirty="0" err="1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BindResult</a:t>
            </a:r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()</a:t>
            </a:r>
          </a:p>
          <a:p>
            <a:r>
              <a:rPr lang="zh-CN" altLang="en-US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       </a:t>
            </a:r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{</a:t>
            </a:r>
          </a:p>
          <a:p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           string </a:t>
            </a:r>
            <a:r>
              <a:rPr lang="en-US" altLang="zh-CN" b="1" dirty="0" err="1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sql</a:t>
            </a:r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= “select </a:t>
            </a:r>
            <a:r>
              <a:rPr lang="zh-CN" altLang="en-US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* </a:t>
            </a:r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from  teacher ";</a:t>
            </a:r>
          </a:p>
          <a:p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           </a:t>
            </a:r>
            <a:r>
              <a:rPr lang="en-US" altLang="zh-CN" b="1" dirty="0" err="1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DataTable</a:t>
            </a:r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zh-CN" b="1" dirty="0" err="1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dt</a:t>
            </a:r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=       </a:t>
            </a:r>
            <a:r>
              <a:rPr lang="en-US" altLang="zh-CN" b="1" dirty="0" err="1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SqlServerHelper.GetDataTable</a:t>
            </a:r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(</a:t>
            </a:r>
            <a:r>
              <a:rPr lang="en-US" altLang="zh-CN" b="1" dirty="0" err="1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sql</a:t>
            </a:r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);</a:t>
            </a:r>
          </a:p>
          <a:p>
            <a:endParaRPr lang="zh-CN" altLang="en-US" b="1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           </a:t>
            </a:r>
            <a:r>
              <a:rPr lang="en-US" altLang="zh-CN" b="1" dirty="0" err="1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GridViewNew.DataSource</a:t>
            </a:r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= </a:t>
            </a:r>
            <a:r>
              <a:rPr lang="en-US" altLang="zh-CN" b="1" dirty="0" err="1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dt</a:t>
            </a:r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;</a:t>
            </a:r>
          </a:p>
          <a:p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           </a:t>
            </a:r>
            <a:r>
              <a:rPr lang="en-US" altLang="zh-CN" b="1" dirty="0" err="1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GridViewNew.DataBind</a:t>
            </a:r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();</a:t>
            </a:r>
          </a:p>
          <a:p>
            <a:r>
              <a:rPr lang="zh-CN" altLang="en-US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       </a:t>
            </a:r>
            <a:r>
              <a:rPr lang="en-US" altLang="zh-CN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}</a:t>
            </a:r>
            <a:endParaRPr lang="zh-CN" altLang="en-US" b="1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357208" y="1317478"/>
            <a:ext cx="76159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 public static string </a:t>
            </a:r>
            <a:r>
              <a:rPr lang="en-US" altLang="zh-CN" b="1" dirty="0" err="1" smtClean="0"/>
              <a:t>getStuName</a:t>
            </a:r>
            <a:r>
              <a:rPr lang="en-US" altLang="zh-CN" b="1" dirty="0" smtClean="0"/>
              <a:t>(string </a:t>
            </a:r>
            <a:r>
              <a:rPr lang="en-US" altLang="zh-CN" b="1" dirty="0" err="1" smtClean="0"/>
              <a:t>sNum</a:t>
            </a:r>
            <a:r>
              <a:rPr lang="en-US" altLang="zh-CN" b="1" dirty="0" smtClean="0"/>
              <a:t>)</a:t>
            </a:r>
          </a:p>
          <a:p>
            <a:r>
              <a:rPr lang="zh-CN" altLang="en-US" b="1" dirty="0" smtClean="0"/>
              <a:t>        </a:t>
            </a:r>
            <a:r>
              <a:rPr lang="en-US" altLang="zh-CN" b="1" dirty="0" smtClean="0"/>
              <a:t>{</a:t>
            </a:r>
          </a:p>
          <a:p>
            <a:r>
              <a:rPr lang="en-US" altLang="zh-CN" b="1" dirty="0" smtClean="0"/>
              <a:t>            string </a:t>
            </a:r>
            <a:r>
              <a:rPr lang="en-US" altLang="zh-CN" b="1" dirty="0" err="1" smtClean="0"/>
              <a:t>sql</a:t>
            </a:r>
            <a:r>
              <a:rPr lang="en-US" altLang="zh-CN" b="1" dirty="0" smtClean="0"/>
              <a:t> = "select </a:t>
            </a:r>
            <a:r>
              <a:rPr lang="en-US" altLang="zh-CN" b="1" dirty="0" err="1" smtClean="0"/>
              <a:t>sname</a:t>
            </a:r>
            <a:r>
              <a:rPr lang="en-US" altLang="zh-CN" b="1" dirty="0" smtClean="0"/>
              <a:t> from student where </a:t>
            </a:r>
            <a:r>
              <a:rPr lang="en-US" altLang="zh-CN" b="1" dirty="0" err="1" smtClean="0"/>
              <a:t>sid</a:t>
            </a:r>
            <a:r>
              <a:rPr lang="en-US" altLang="zh-CN" b="1" dirty="0" smtClean="0"/>
              <a:t>='" + </a:t>
            </a:r>
            <a:r>
              <a:rPr lang="en-US" altLang="zh-CN" b="1" dirty="0" err="1" smtClean="0"/>
              <a:t>sNum</a:t>
            </a:r>
            <a:r>
              <a:rPr lang="en-US" altLang="zh-CN" b="1" dirty="0" smtClean="0"/>
              <a:t> + "'";</a:t>
            </a:r>
          </a:p>
          <a:p>
            <a:r>
              <a:rPr lang="en-US" altLang="zh-CN" b="1" dirty="0" smtClean="0"/>
              <a:t>            string </a:t>
            </a:r>
            <a:r>
              <a:rPr lang="en-US" altLang="zh-CN" b="1" dirty="0" err="1" smtClean="0"/>
              <a:t>aa</a:t>
            </a:r>
            <a:r>
              <a:rPr lang="en-US" altLang="zh-CN" b="1" dirty="0" smtClean="0"/>
              <a:t> = "";</a:t>
            </a:r>
          </a:p>
          <a:p>
            <a:r>
              <a:rPr lang="en-US" altLang="zh-CN" b="1" dirty="0" smtClean="0"/>
              <a:t>            </a:t>
            </a:r>
            <a:r>
              <a:rPr lang="en-US" altLang="zh-CN" b="1" dirty="0" err="1" smtClean="0"/>
              <a:t>aa</a:t>
            </a:r>
            <a:r>
              <a:rPr lang="en-US" altLang="zh-CN" b="1" dirty="0" smtClean="0"/>
              <a:t> = </a:t>
            </a:r>
            <a:r>
              <a:rPr lang="en-US" altLang="zh-CN" b="1" dirty="0" err="1" smtClean="0"/>
              <a:t>FindString</a:t>
            </a:r>
            <a:r>
              <a:rPr lang="en-US" altLang="zh-CN" b="1" dirty="0" smtClean="0"/>
              <a:t>(</a:t>
            </a:r>
            <a:r>
              <a:rPr lang="en-US" altLang="zh-CN" b="1" dirty="0" err="1" smtClean="0"/>
              <a:t>sql</a:t>
            </a:r>
            <a:r>
              <a:rPr lang="en-US" altLang="zh-CN" b="1" dirty="0" smtClean="0"/>
              <a:t>);</a:t>
            </a:r>
          </a:p>
          <a:p>
            <a:r>
              <a:rPr lang="en-US" altLang="zh-CN" b="1" dirty="0" smtClean="0"/>
              <a:t>            return </a:t>
            </a:r>
            <a:r>
              <a:rPr lang="en-US" altLang="zh-CN" b="1" dirty="0" err="1" smtClean="0"/>
              <a:t>aa</a:t>
            </a:r>
            <a:r>
              <a:rPr lang="en-US" altLang="zh-CN" b="1" dirty="0" smtClean="0"/>
              <a:t>;</a:t>
            </a:r>
          </a:p>
          <a:p>
            <a:r>
              <a:rPr lang="zh-CN" altLang="en-US" b="1" dirty="0" smtClean="0"/>
              <a:t>        </a:t>
            </a:r>
            <a:r>
              <a:rPr lang="en-US" altLang="zh-CN" b="1" dirty="0" smtClean="0"/>
              <a:t>}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个人笔记本安装开发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hlinkClick r:id="rId2"/>
              </a:rPr>
              <a:t>FTP://202.120.148.156</a:t>
            </a:r>
            <a:r>
              <a:rPr lang="zh-CN" altLang="en-US" dirty="0" smtClean="0"/>
              <a:t>，去下载 </a:t>
            </a:r>
            <a:r>
              <a:rPr lang="en-US" b="0" dirty="0" smtClean="0"/>
              <a:t>Visual Studio 2010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r>
              <a:rPr lang="zh-CN" altLang="en-US" dirty="0" smtClean="0"/>
              <a:t>或者自己百度上下载 </a:t>
            </a:r>
            <a:r>
              <a:rPr lang="en-US" b="0" dirty="0" smtClean="0"/>
              <a:t>Visual Studio 2019 C</a:t>
            </a:r>
            <a:r>
              <a:rPr lang="en-US" altLang="zh-CN" b="0" dirty="0" smtClean="0"/>
              <a:t>ommunity</a:t>
            </a:r>
            <a:endParaRPr lang="en-US" altLang="zh-CN" dirty="0" smtClean="0"/>
          </a:p>
          <a:p>
            <a:r>
              <a:rPr lang="en-US" altLang="zh-CN" dirty="0" smtClean="0"/>
              <a:t>2)</a:t>
            </a:r>
            <a:r>
              <a:rPr lang="zh-CN" altLang="en-US" dirty="0" smtClean="0"/>
              <a:t>安装</a:t>
            </a:r>
            <a:r>
              <a:rPr lang="en-US" altLang="zh-CN" dirty="0" smtClean="0"/>
              <a:t>OFFICE</a:t>
            </a:r>
            <a:r>
              <a:rPr lang="zh-CN" altLang="en-US" dirty="0" smtClean="0"/>
              <a:t>里的</a:t>
            </a:r>
            <a:r>
              <a:rPr lang="en-US" altLang="zh-CN" dirty="0" smtClean="0"/>
              <a:t>ACCESS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2648-2BA5-46CF-B873-9163737217AD}" type="slidenum">
              <a:rPr lang="zh-CN" altLang="en-US" smtClean="0"/>
              <a:pPr/>
              <a:t>9</a:t>
            </a:fld>
            <a:endParaRPr lang="zh-CN" altLang="en-US"/>
          </a:p>
        </p:txBody>
      </p:sp>
      <p:pic>
        <p:nvPicPr>
          <p:cNvPr id="2201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628" y="3404324"/>
            <a:ext cx="50673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7504</TotalTime>
  <Words>217</Words>
  <Application>Microsoft Office PowerPoint</Application>
  <PresentationFormat>自定义</PresentationFormat>
  <Paragraphs>61</Paragraphs>
  <Slides>10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龙腾四海</vt:lpstr>
      <vt:lpstr>面向对象程序设计实践项目</vt:lpstr>
      <vt:lpstr>物流管理流程图</vt:lpstr>
      <vt:lpstr>针对物流管理的业务</vt:lpstr>
      <vt:lpstr>单表举例</vt:lpstr>
      <vt:lpstr>父子表1</vt:lpstr>
      <vt:lpstr>父子表2</vt:lpstr>
      <vt:lpstr>父子表的界面样子（参考）</vt:lpstr>
      <vt:lpstr>认识函数和过程</vt:lpstr>
      <vt:lpstr>个人笔记本安装开发</vt:lpstr>
      <vt:lpstr>未完待续 </vt:lpstr>
    </vt:vector>
  </TitlesOfParts>
  <Company>ptu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admin</cp:lastModifiedBy>
  <cp:revision>1120</cp:revision>
  <dcterms:created xsi:type="dcterms:W3CDTF">2017-09-02T09:46:48Z</dcterms:created>
  <dcterms:modified xsi:type="dcterms:W3CDTF">2020-12-18T06:08:29Z</dcterms:modified>
</cp:coreProperties>
</file>