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86" r:id="rId4"/>
    <p:sldId id="287" r:id="rId5"/>
    <p:sldId id="288" r:id="rId6"/>
    <p:sldId id="28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B90A2"/>
    <a:srgbClr val="FDCD5F"/>
    <a:srgbClr val="55C1E7"/>
    <a:srgbClr val="93B784"/>
    <a:srgbClr val="A6A6A6"/>
    <a:srgbClr val="595E64"/>
    <a:srgbClr val="4FCCAC"/>
    <a:srgbClr val="A1D46F"/>
    <a:srgbClr val="D2D4D7"/>
    <a:srgbClr val="FD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98" autoAdjust="0"/>
    <p:restoredTop sz="92692" autoAdjust="0"/>
  </p:normalViewPr>
  <p:slideViewPr>
    <p:cSldViewPr snapToGrid="0">
      <p:cViewPr>
        <p:scale>
          <a:sx n="59" d="100"/>
          <a:sy n="59" d="100"/>
        </p:scale>
        <p:origin x="-4404" y="-2082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806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86299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24457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58483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9116"/>
          <a:stretch/>
        </p:blipFill>
        <p:spPr>
          <a:xfrm>
            <a:off x="0" y="0"/>
            <a:ext cx="12192000" cy="738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0880"/>
          <a:stretch/>
        </p:blipFill>
        <p:spPr>
          <a:xfrm>
            <a:off x="0" y="6313714"/>
            <a:ext cx="12192000" cy="544286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370129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97575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37880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45657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69990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88668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5300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83469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  <a:pPr/>
              <a:t>2020/10/30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70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9" y="220889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72224" y="2188275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001021" y="2695186"/>
            <a:ext cx="10563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SQL Server 2016</a:t>
            </a:r>
            <a:r>
              <a:rPr lang="zh-CN" altLang="en-US" sz="40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数据库边学边做微课视频版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00991" y="3341395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10137546" y="3341395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13233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 23"/>
          <p:cNvSpPr/>
          <p:nvPr/>
        </p:nvSpPr>
        <p:spPr>
          <a:xfrm>
            <a:off x="2517195" y="2379468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8434664" y="2036372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889994" y="3216246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50468" y="3638291"/>
            <a:ext cx="2178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能够根据要求来绘制功能模块图</a:t>
            </a:r>
            <a:endParaRPr lang="en-US" altLang="zh-CN" sz="20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409851" y="301288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知识目标</a:t>
            </a:r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308458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素质目标</a:t>
            </a:r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692" y="1071692"/>
            <a:ext cx="470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1B90A2"/>
                </a:solidFill>
                <a:latin typeface="微软雅黑" pitchFamily="34" charset="-122"/>
                <a:ea typeface="微软雅黑" pitchFamily="34" charset="-122"/>
              </a:rPr>
              <a:t>教学目标</a:t>
            </a:r>
            <a:endParaRPr lang="zh-CN" altLang="en-US" sz="3200" dirty="0">
              <a:solidFill>
                <a:srgbClr val="1B90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等腰三角形 31"/>
          <p:cNvSpPr/>
          <p:nvPr/>
        </p:nvSpPr>
        <p:spPr>
          <a:xfrm rot="5400000" flipH="1">
            <a:off x="146938" y="113802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0" name="Group 10"/>
          <p:cNvGrpSpPr>
            <a:grpSpLocks noChangeAspect="1"/>
          </p:cNvGrpSpPr>
          <p:nvPr/>
        </p:nvGrpSpPr>
        <p:grpSpPr bwMode="auto">
          <a:xfrm>
            <a:off x="2157326" y="2440822"/>
            <a:ext cx="628963" cy="443029"/>
            <a:chOff x="3704" y="2063"/>
            <a:chExt cx="274" cy="193"/>
          </a:xfrm>
          <a:solidFill>
            <a:srgbClr val="93B784"/>
          </a:solidFill>
        </p:grpSpPr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avLst/>
              <a:gdLst>
                <a:gd name="T0" fmla="*/ 69 w 80"/>
                <a:gd name="T1" fmla="*/ 48 h 79"/>
                <a:gd name="T2" fmla="*/ 80 w 80"/>
                <a:gd name="T3" fmla="*/ 43 h 79"/>
                <a:gd name="T4" fmla="*/ 80 w 80"/>
                <a:gd name="T5" fmla="*/ 35 h 79"/>
                <a:gd name="T6" fmla="*/ 69 w 80"/>
                <a:gd name="T7" fmla="*/ 30 h 79"/>
                <a:gd name="T8" fmla="*/ 67 w 80"/>
                <a:gd name="T9" fmla="*/ 25 h 79"/>
                <a:gd name="T10" fmla="*/ 72 w 80"/>
                <a:gd name="T11" fmla="*/ 14 h 79"/>
                <a:gd name="T12" fmla="*/ 65 w 80"/>
                <a:gd name="T13" fmla="*/ 8 h 79"/>
                <a:gd name="T14" fmla="*/ 54 w 80"/>
                <a:gd name="T15" fmla="*/ 12 h 79"/>
                <a:gd name="T16" fmla="*/ 49 w 80"/>
                <a:gd name="T17" fmla="*/ 11 h 79"/>
                <a:gd name="T18" fmla="*/ 44 w 80"/>
                <a:gd name="T19" fmla="*/ 0 h 79"/>
                <a:gd name="T20" fmla="*/ 36 w 80"/>
                <a:gd name="T21" fmla="*/ 0 h 79"/>
                <a:gd name="T22" fmla="*/ 31 w 80"/>
                <a:gd name="T23" fmla="*/ 11 h 79"/>
                <a:gd name="T24" fmla="*/ 26 w 80"/>
                <a:gd name="T25" fmla="*/ 13 h 79"/>
                <a:gd name="T26" fmla="*/ 15 w 80"/>
                <a:gd name="T27" fmla="*/ 8 h 79"/>
                <a:gd name="T28" fmla="*/ 8 w 80"/>
                <a:gd name="T29" fmla="*/ 14 h 79"/>
                <a:gd name="T30" fmla="*/ 13 w 80"/>
                <a:gd name="T31" fmla="*/ 25 h 79"/>
                <a:gd name="T32" fmla="*/ 11 w 80"/>
                <a:gd name="T33" fmla="*/ 30 h 79"/>
                <a:gd name="T34" fmla="*/ 0 w 80"/>
                <a:gd name="T35" fmla="*/ 35 h 79"/>
                <a:gd name="T36" fmla="*/ 0 w 80"/>
                <a:gd name="T37" fmla="*/ 44 h 79"/>
                <a:gd name="T38" fmla="*/ 11 w 80"/>
                <a:gd name="T39" fmla="*/ 48 h 79"/>
                <a:gd name="T40" fmla="*/ 13 w 80"/>
                <a:gd name="T41" fmla="*/ 53 h 79"/>
                <a:gd name="T42" fmla="*/ 9 w 80"/>
                <a:gd name="T43" fmla="*/ 64 h 79"/>
                <a:gd name="T44" fmla="*/ 15 w 80"/>
                <a:gd name="T45" fmla="*/ 70 h 79"/>
                <a:gd name="T46" fmla="*/ 26 w 80"/>
                <a:gd name="T47" fmla="*/ 66 h 79"/>
                <a:gd name="T48" fmla="*/ 31 w 80"/>
                <a:gd name="T49" fmla="*/ 68 h 79"/>
                <a:gd name="T50" fmla="*/ 36 w 80"/>
                <a:gd name="T51" fmla="*/ 79 h 79"/>
                <a:gd name="T52" fmla="*/ 45 w 80"/>
                <a:gd name="T53" fmla="*/ 79 h 79"/>
                <a:gd name="T54" fmla="*/ 49 w 80"/>
                <a:gd name="T55" fmla="*/ 68 h 79"/>
                <a:gd name="T56" fmla="*/ 54 w 80"/>
                <a:gd name="T57" fmla="*/ 66 h 79"/>
                <a:gd name="T58" fmla="*/ 66 w 80"/>
                <a:gd name="T59" fmla="*/ 70 h 79"/>
                <a:gd name="T60" fmla="*/ 72 w 80"/>
                <a:gd name="T61" fmla="*/ 64 h 79"/>
                <a:gd name="T62" fmla="*/ 67 w 80"/>
                <a:gd name="T63" fmla="*/ 53 h 79"/>
                <a:gd name="T64" fmla="*/ 69 w 80"/>
                <a:gd name="T65" fmla="*/ 48 h 79"/>
                <a:gd name="T66" fmla="*/ 40 w 80"/>
                <a:gd name="T67" fmla="*/ 52 h 79"/>
                <a:gd name="T68" fmla="*/ 27 w 80"/>
                <a:gd name="T69" fmla="*/ 39 h 79"/>
                <a:gd name="T70" fmla="*/ 40 w 80"/>
                <a:gd name="T71" fmla="*/ 26 h 79"/>
                <a:gd name="T72" fmla="*/ 53 w 80"/>
                <a:gd name="T73" fmla="*/ 39 h 79"/>
                <a:gd name="T74" fmla="*/ 40 w 80"/>
                <a:gd name="T7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avLst/>
              <a:gdLst>
                <a:gd name="T0" fmla="*/ 34 w 38"/>
                <a:gd name="T1" fmla="*/ 18 h 38"/>
                <a:gd name="T2" fmla="*/ 33 w 38"/>
                <a:gd name="T3" fmla="*/ 16 h 38"/>
                <a:gd name="T4" fmla="*/ 37 w 38"/>
                <a:gd name="T5" fmla="*/ 11 h 38"/>
                <a:gd name="T6" fmla="*/ 34 w 38"/>
                <a:gd name="T7" fmla="*/ 7 h 38"/>
                <a:gd name="T8" fmla="*/ 29 w 38"/>
                <a:gd name="T9" fmla="*/ 8 h 38"/>
                <a:gd name="T10" fmla="*/ 27 w 38"/>
                <a:gd name="T11" fmla="*/ 7 h 38"/>
                <a:gd name="T12" fmla="*/ 26 w 38"/>
                <a:gd name="T13" fmla="*/ 1 h 38"/>
                <a:gd name="T14" fmla="*/ 22 w 38"/>
                <a:gd name="T15" fmla="*/ 0 h 38"/>
                <a:gd name="T16" fmla="*/ 18 w 38"/>
                <a:gd name="T17" fmla="*/ 5 h 38"/>
                <a:gd name="T18" fmla="*/ 16 w 38"/>
                <a:gd name="T19" fmla="*/ 5 h 38"/>
                <a:gd name="T20" fmla="*/ 11 w 38"/>
                <a:gd name="T21" fmla="*/ 2 h 38"/>
                <a:gd name="T22" fmla="*/ 8 w 38"/>
                <a:gd name="T23" fmla="*/ 4 h 38"/>
                <a:gd name="T24" fmla="*/ 9 w 38"/>
                <a:gd name="T25" fmla="*/ 10 h 38"/>
                <a:gd name="T26" fmla="*/ 7 w 38"/>
                <a:gd name="T27" fmla="*/ 12 h 38"/>
                <a:gd name="T28" fmla="*/ 2 w 38"/>
                <a:gd name="T29" fmla="*/ 13 h 38"/>
                <a:gd name="T30" fmla="*/ 1 w 38"/>
                <a:gd name="T31" fmla="*/ 17 h 38"/>
                <a:gd name="T32" fmla="*/ 5 w 38"/>
                <a:gd name="T33" fmla="*/ 20 h 38"/>
                <a:gd name="T34" fmla="*/ 5 w 38"/>
                <a:gd name="T35" fmla="*/ 23 h 38"/>
                <a:gd name="T36" fmla="*/ 2 w 38"/>
                <a:gd name="T37" fmla="*/ 28 h 38"/>
                <a:gd name="T38" fmla="*/ 4 w 38"/>
                <a:gd name="T39" fmla="*/ 31 h 38"/>
                <a:gd name="T40" fmla="*/ 10 w 38"/>
                <a:gd name="T41" fmla="*/ 30 h 38"/>
                <a:gd name="T42" fmla="*/ 12 w 38"/>
                <a:gd name="T43" fmla="*/ 32 h 38"/>
                <a:gd name="T44" fmla="*/ 13 w 38"/>
                <a:gd name="T45" fmla="*/ 37 h 38"/>
                <a:gd name="T46" fmla="*/ 17 w 38"/>
                <a:gd name="T47" fmla="*/ 38 h 38"/>
                <a:gd name="T48" fmla="*/ 20 w 38"/>
                <a:gd name="T49" fmla="*/ 34 h 38"/>
                <a:gd name="T50" fmla="*/ 23 w 38"/>
                <a:gd name="T51" fmla="*/ 33 h 38"/>
                <a:gd name="T52" fmla="*/ 27 w 38"/>
                <a:gd name="T53" fmla="*/ 37 h 38"/>
                <a:gd name="T54" fmla="*/ 31 w 38"/>
                <a:gd name="T55" fmla="*/ 34 h 38"/>
                <a:gd name="T56" fmla="*/ 30 w 38"/>
                <a:gd name="T57" fmla="*/ 29 h 38"/>
                <a:gd name="T58" fmla="*/ 32 w 38"/>
                <a:gd name="T59" fmla="*/ 27 h 38"/>
                <a:gd name="T60" fmla="*/ 37 w 38"/>
                <a:gd name="T61" fmla="*/ 26 h 38"/>
                <a:gd name="T62" fmla="*/ 38 w 38"/>
                <a:gd name="T63" fmla="*/ 22 h 38"/>
                <a:gd name="T64" fmla="*/ 34 w 38"/>
                <a:gd name="T65" fmla="*/ 18 h 38"/>
                <a:gd name="T66" fmla="*/ 25 w 38"/>
                <a:gd name="T67" fmla="*/ 21 h 38"/>
                <a:gd name="T68" fmla="*/ 18 w 38"/>
                <a:gd name="T69" fmla="*/ 25 h 38"/>
                <a:gd name="T70" fmla="*/ 13 w 38"/>
                <a:gd name="T71" fmla="*/ 18 h 38"/>
                <a:gd name="T72" fmla="*/ 21 w 38"/>
                <a:gd name="T73" fmla="*/ 13 h 38"/>
                <a:gd name="T74" fmla="*/ 25 w 38"/>
                <a:gd name="T7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oup 16"/>
          <p:cNvGrpSpPr>
            <a:grpSpLocks noChangeAspect="1"/>
          </p:cNvGrpSpPr>
          <p:nvPr/>
        </p:nvGrpSpPr>
        <p:grpSpPr bwMode="auto">
          <a:xfrm>
            <a:off x="2150468" y="3796747"/>
            <a:ext cx="625293" cy="460266"/>
            <a:chOff x="3681" y="2047"/>
            <a:chExt cx="898" cy="661"/>
          </a:xfrm>
          <a:solidFill>
            <a:srgbClr val="55C1E7"/>
          </a:solidFill>
        </p:grpSpPr>
        <p:sp>
          <p:nvSpPr>
            <p:cNvPr id="27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avLst/>
              <a:gdLst>
                <a:gd name="T0" fmla="*/ 121 w 126"/>
                <a:gd name="T1" fmla="*/ 28 h 92"/>
                <a:gd name="T2" fmla="*/ 121 w 126"/>
                <a:gd name="T3" fmla="*/ 20 h 92"/>
                <a:gd name="T4" fmla="*/ 120 w 126"/>
                <a:gd name="T5" fmla="*/ 18 h 92"/>
                <a:gd name="T6" fmla="*/ 112 w 126"/>
                <a:gd name="T7" fmla="*/ 9 h 92"/>
                <a:gd name="T8" fmla="*/ 89 w 126"/>
                <a:gd name="T9" fmla="*/ 0 h 92"/>
                <a:gd name="T10" fmla="*/ 66 w 126"/>
                <a:gd name="T11" fmla="*/ 9 h 92"/>
                <a:gd name="T12" fmla="*/ 62 w 126"/>
                <a:gd name="T13" fmla="*/ 13 h 92"/>
                <a:gd name="T14" fmla="*/ 58 w 126"/>
                <a:gd name="T15" fmla="*/ 9 h 92"/>
                <a:gd name="T16" fmla="*/ 35 w 126"/>
                <a:gd name="T17" fmla="*/ 0 h 92"/>
                <a:gd name="T18" fmla="*/ 12 w 126"/>
                <a:gd name="T19" fmla="*/ 9 h 92"/>
                <a:gd name="T20" fmla="*/ 4 w 126"/>
                <a:gd name="T21" fmla="*/ 18 h 92"/>
                <a:gd name="T22" fmla="*/ 4 w 126"/>
                <a:gd name="T23" fmla="*/ 20 h 92"/>
                <a:gd name="T24" fmla="*/ 4 w 126"/>
                <a:gd name="T25" fmla="*/ 28 h 92"/>
                <a:gd name="T26" fmla="*/ 0 w 126"/>
                <a:gd name="T27" fmla="*/ 28 h 92"/>
                <a:gd name="T28" fmla="*/ 0 w 126"/>
                <a:gd name="T29" fmla="*/ 92 h 92"/>
                <a:gd name="T30" fmla="*/ 126 w 126"/>
                <a:gd name="T31" fmla="*/ 92 h 92"/>
                <a:gd name="T32" fmla="*/ 126 w 126"/>
                <a:gd name="T33" fmla="*/ 28 h 92"/>
                <a:gd name="T34" fmla="*/ 121 w 126"/>
                <a:gd name="T35" fmla="*/ 28 h 92"/>
                <a:gd name="T36" fmla="*/ 22 w 126"/>
                <a:gd name="T37" fmla="*/ 79 h 92"/>
                <a:gd name="T38" fmla="*/ 35 w 126"/>
                <a:gd name="T39" fmla="*/ 75 h 92"/>
                <a:gd name="T40" fmla="*/ 47 w 126"/>
                <a:gd name="T41" fmla="*/ 79 h 92"/>
                <a:gd name="T42" fmla="*/ 22 w 126"/>
                <a:gd name="T43" fmla="*/ 79 h 92"/>
                <a:gd name="T44" fmla="*/ 77 w 126"/>
                <a:gd name="T45" fmla="*/ 79 h 92"/>
                <a:gd name="T46" fmla="*/ 89 w 126"/>
                <a:gd name="T47" fmla="*/ 75 h 92"/>
                <a:gd name="T48" fmla="*/ 102 w 126"/>
                <a:gd name="T49" fmla="*/ 79 h 92"/>
                <a:gd name="T50" fmla="*/ 77 w 126"/>
                <a:gd name="T51" fmla="*/ 79 h 92"/>
                <a:gd name="T52" fmla="*/ 112 w 126"/>
                <a:gd name="T53" fmla="*/ 76 h 92"/>
                <a:gd name="T54" fmla="*/ 89 w 126"/>
                <a:gd name="T55" fmla="*/ 67 h 92"/>
                <a:gd name="T56" fmla="*/ 66 w 126"/>
                <a:gd name="T57" fmla="*/ 76 h 92"/>
                <a:gd name="T58" fmla="*/ 66 w 126"/>
                <a:gd name="T59" fmla="*/ 62 h 92"/>
                <a:gd name="T60" fmla="*/ 58 w 126"/>
                <a:gd name="T61" fmla="*/ 58 h 92"/>
                <a:gd name="T62" fmla="*/ 58 w 126"/>
                <a:gd name="T63" fmla="*/ 76 h 92"/>
                <a:gd name="T64" fmla="*/ 35 w 126"/>
                <a:gd name="T65" fmla="*/ 67 h 92"/>
                <a:gd name="T66" fmla="*/ 35 w 126"/>
                <a:gd name="T67" fmla="*/ 67 h 92"/>
                <a:gd name="T68" fmla="*/ 12 w 126"/>
                <a:gd name="T69" fmla="*/ 76 h 92"/>
                <a:gd name="T70" fmla="*/ 12 w 126"/>
                <a:gd name="T71" fmla="*/ 22 h 92"/>
                <a:gd name="T72" fmla="*/ 18 w 126"/>
                <a:gd name="T73" fmla="*/ 15 h 92"/>
                <a:gd name="T74" fmla="*/ 35 w 126"/>
                <a:gd name="T75" fmla="*/ 8 h 92"/>
                <a:gd name="T76" fmla="*/ 52 w 126"/>
                <a:gd name="T77" fmla="*/ 16 h 92"/>
                <a:gd name="T78" fmla="*/ 57 w 126"/>
                <a:gd name="T79" fmla="*/ 21 h 92"/>
                <a:gd name="T80" fmla="*/ 58 w 126"/>
                <a:gd name="T81" fmla="*/ 22 h 92"/>
                <a:gd name="T82" fmla="*/ 58 w 126"/>
                <a:gd name="T83" fmla="*/ 45 h 92"/>
                <a:gd name="T84" fmla="*/ 66 w 126"/>
                <a:gd name="T85" fmla="*/ 49 h 92"/>
                <a:gd name="T86" fmla="*/ 66 w 126"/>
                <a:gd name="T87" fmla="*/ 22 h 92"/>
                <a:gd name="T88" fmla="*/ 72 w 126"/>
                <a:gd name="T89" fmla="*/ 15 h 92"/>
                <a:gd name="T90" fmla="*/ 89 w 126"/>
                <a:gd name="T91" fmla="*/ 8 h 92"/>
                <a:gd name="T92" fmla="*/ 107 w 126"/>
                <a:gd name="T93" fmla="*/ 16 h 92"/>
                <a:gd name="T94" fmla="*/ 111 w 126"/>
                <a:gd name="T95" fmla="*/ 21 h 92"/>
                <a:gd name="T96" fmla="*/ 112 w 126"/>
                <a:gd name="T97" fmla="*/ 22 h 92"/>
                <a:gd name="T98" fmla="*/ 112 w 126"/>
                <a:gd name="T99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4066" y="2384"/>
              <a:ext cx="213" cy="130"/>
            </a:xfrm>
            <a:custGeom>
              <a:avLst/>
              <a:gdLst>
                <a:gd name="T0" fmla="*/ 2 w 30"/>
                <a:gd name="T1" fmla="*/ 0 h 18"/>
                <a:gd name="T2" fmla="*/ 0 w 30"/>
                <a:gd name="T3" fmla="*/ 5 h 18"/>
                <a:gd name="T4" fmla="*/ 25 w 30"/>
                <a:gd name="T5" fmla="*/ 18 h 18"/>
                <a:gd name="T6" fmla="*/ 28 w 30"/>
                <a:gd name="T7" fmla="*/ 12 h 18"/>
                <a:gd name="T8" fmla="*/ 2 w 3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avLst/>
              <a:gdLst>
                <a:gd name="T0" fmla="*/ 28 w 40"/>
                <a:gd name="T1" fmla="*/ 4 h 41"/>
                <a:gd name="T2" fmla="*/ 4 w 40"/>
                <a:gd name="T3" fmla="*/ 12 h 41"/>
                <a:gd name="T4" fmla="*/ 12 w 40"/>
                <a:gd name="T5" fmla="*/ 36 h 41"/>
                <a:gd name="T6" fmla="*/ 35 w 40"/>
                <a:gd name="T7" fmla="*/ 30 h 41"/>
                <a:gd name="T8" fmla="*/ 35 w 40"/>
                <a:gd name="T9" fmla="*/ 30 h 41"/>
                <a:gd name="T10" fmla="*/ 37 w 40"/>
                <a:gd name="T11" fmla="*/ 26 h 41"/>
                <a:gd name="T12" fmla="*/ 28 w 40"/>
                <a:gd name="T13" fmla="*/ 4 h 41"/>
                <a:gd name="T14" fmla="*/ 32 w 40"/>
                <a:gd name="T15" fmla="*/ 26 h 41"/>
                <a:gd name="T16" fmla="*/ 14 w 40"/>
                <a:gd name="T17" fmla="*/ 32 h 41"/>
                <a:gd name="T18" fmla="*/ 8 w 40"/>
                <a:gd name="T19" fmla="*/ 14 h 41"/>
                <a:gd name="T20" fmla="*/ 26 w 40"/>
                <a:gd name="T21" fmla="*/ 8 h 41"/>
                <a:gd name="T22" fmla="*/ 32 w 40"/>
                <a:gd name="T23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41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文本框 91"/>
          <p:cNvSpPr txBox="1"/>
          <p:nvPr/>
        </p:nvSpPr>
        <p:spPr>
          <a:xfrm>
            <a:off x="2969402" y="2385249"/>
            <a:ext cx="489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掌握管理平台创建表的方法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94"/>
          <p:cNvSpPr txBox="1"/>
          <p:nvPr/>
        </p:nvSpPr>
        <p:spPr>
          <a:xfrm>
            <a:off x="2985715" y="3739466"/>
            <a:ext cx="7489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掌握管理平台下创建表中约束的方法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25"/>
          <p:cNvSpPr txBox="1"/>
          <p:nvPr/>
        </p:nvSpPr>
        <p:spPr>
          <a:xfrm>
            <a:off x="632691" y="146700"/>
            <a:ext cx="98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子任务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  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使用管理平台创建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学生管理系统数据库中的表</a:t>
            </a:r>
          </a:p>
        </p:txBody>
      </p:sp>
    </p:spTree>
    <p:extLst>
      <p:ext uri="{BB962C8B-B14F-4D97-AF65-F5344CB8AC3E}">
        <p14:creationId xmlns="" xmlns:p14="http://schemas.microsoft.com/office/powerpoint/2010/main" val="1082517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 23"/>
          <p:cNvSpPr/>
          <p:nvPr/>
        </p:nvSpPr>
        <p:spPr>
          <a:xfrm>
            <a:off x="2517195" y="2379468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8434664" y="2036372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692" y="1071692"/>
            <a:ext cx="470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1B90A2"/>
                </a:solidFill>
                <a:latin typeface="微软雅黑" pitchFamily="34" charset="-122"/>
                <a:ea typeface="微软雅黑" pitchFamily="34" charset="-122"/>
              </a:rPr>
              <a:t>讲授</a:t>
            </a:r>
            <a:endParaRPr lang="zh-CN" altLang="en-US" sz="2800" dirty="0">
              <a:solidFill>
                <a:srgbClr val="1B90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等腰三角形 31"/>
          <p:cNvSpPr/>
          <p:nvPr/>
        </p:nvSpPr>
        <p:spPr>
          <a:xfrm rot="5400000" flipH="1">
            <a:off x="146938" y="113802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文本框 39"/>
          <p:cNvSpPr txBox="1"/>
          <p:nvPr/>
        </p:nvSpPr>
        <p:spPr>
          <a:xfrm>
            <a:off x="406632" y="1623775"/>
            <a:ext cx="115607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使用管理平台创建“系部表（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department</a:t>
            </a: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）”和“教师表（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teacher</a:t>
            </a: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”，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个表的结构</a:t>
            </a:r>
            <a:r>
              <a:rPr lang="zh-CN" altLang="en-US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如下所示。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系</a:t>
            </a:r>
            <a:r>
              <a:rPr lang="zh-CN" altLang="en-US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部表（</a:t>
            </a:r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department</a:t>
            </a:r>
            <a:r>
              <a:rPr lang="zh-CN" altLang="en-US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                                                       教师</a:t>
            </a:r>
            <a:r>
              <a:rPr lang="zh-CN" altLang="en-US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表（</a:t>
            </a:r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teacher</a:t>
            </a:r>
            <a:r>
              <a:rPr lang="zh-CN" altLang="en-US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9" name="文本框 25"/>
          <p:cNvSpPr txBox="1"/>
          <p:nvPr/>
        </p:nvSpPr>
        <p:spPr>
          <a:xfrm>
            <a:off x="632691" y="146700"/>
            <a:ext cx="98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子任务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  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使用管理平台创建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学生管理系统数据库中的表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9118154"/>
              </p:ext>
            </p:extLst>
          </p:nvPr>
        </p:nvGraphicFramePr>
        <p:xfrm>
          <a:off x="632692" y="3314177"/>
          <a:ext cx="4323650" cy="1883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1073"/>
                <a:gridCol w="1080218"/>
                <a:gridCol w="2422359"/>
              </a:tblGrid>
              <a:tr h="470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列名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数据类型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6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dep_id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系编号，主键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6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dep_name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varchar(20)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系名称，非空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6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dep_head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varchar(10)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系主任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8310793"/>
              </p:ext>
            </p:extLst>
          </p:nvPr>
        </p:nvGraphicFramePr>
        <p:xfrm>
          <a:off x="6187020" y="3024766"/>
          <a:ext cx="5154747" cy="27183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6132"/>
                <a:gridCol w="1159357"/>
                <a:gridCol w="3059258"/>
              </a:tblGrid>
              <a:tr h="282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列名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数据类型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约</a:t>
                      </a: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t_id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教师编号，主键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t_name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varchar(10)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教师姓名，非空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t_sex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char(2)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性别，取值只能为“男”或“女”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t_entrydate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datetime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入职日期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t_professor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varchar(10)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职称 ，默认值为“助教”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6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t_salary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money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基本工资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dep_id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系编号，外键，与系部表的“系编号”关联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5502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 23"/>
          <p:cNvSpPr/>
          <p:nvPr/>
        </p:nvSpPr>
        <p:spPr>
          <a:xfrm>
            <a:off x="2517195" y="2379468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8434664" y="2036372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409851" y="301288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知识目标</a:t>
            </a:r>
            <a:endParaRPr lang="zh-CN" altLang="en-US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692" y="1071692"/>
            <a:ext cx="470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1B90A2"/>
                </a:solidFill>
                <a:latin typeface="微软雅黑" pitchFamily="34" charset="-122"/>
                <a:ea typeface="微软雅黑" pitchFamily="34" charset="-122"/>
              </a:rPr>
              <a:t>练习</a:t>
            </a:r>
            <a:endParaRPr lang="zh-CN" altLang="en-US" sz="2800" dirty="0">
              <a:solidFill>
                <a:srgbClr val="1B90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等腰三角形 31"/>
          <p:cNvSpPr/>
          <p:nvPr/>
        </p:nvSpPr>
        <p:spPr>
          <a:xfrm rot="5400000" flipH="1">
            <a:off x="146938" y="113802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文本框 39"/>
          <p:cNvSpPr txBox="1"/>
          <p:nvPr/>
        </p:nvSpPr>
        <p:spPr>
          <a:xfrm>
            <a:off x="406632" y="1623775"/>
            <a:ext cx="115607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使用管理平台完成课程表（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course</a:t>
            </a:r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）的创建</a:t>
            </a:r>
          </a:p>
        </p:txBody>
      </p:sp>
      <p:sp>
        <p:nvSpPr>
          <p:cNvPr id="13" name="文本框 25"/>
          <p:cNvSpPr txBox="1"/>
          <p:nvPr/>
        </p:nvSpPr>
        <p:spPr>
          <a:xfrm>
            <a:off x="632691" y="146700"/>
            <a:ext cx="98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子任务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  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使用使用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SQL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语句创建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学生管理系统数据库中的表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9978384"/>
              </p:ext>
            </p:extLst>
          </p:nvPr>
        </p:nvGraphicFramePr>
        <p:xfrm>
          <a:off x="2517192" y="2483241"/>
          <a:ext cx="7220365" cy="22170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30667"/>
                <a:gridCol w="1780413"/>
                <a:gridCol w="3609285"/>
              </a:tblGrid>
              <a:tr h="443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列名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数据类型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</a:t>
                      </a: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course_id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char(10)</a:t>
                      </a:r>
                      <a:endParaRPr lang="zh-CN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课程号，主键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course_name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varchar(20)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课程名称，唯一键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course_credit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decimal(3,1)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学分，取值范围在</a:t>
                      </a: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1-10</a:t>
                      </a: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之间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course_type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char(10)</a:t>
                      </a:r>
                      <a:endParaRPr lang="zh-CN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课程类型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2824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6337" y="2582779"/>
            <a:ext cx="28632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插入</a:t>
            </a:r>
            <a:r>
              <a:rPr lang="en-US" altLang="zh-CN" sz="3200" b="1" dirty="0" smtClean="0">
                <a:latin typeface="+mn-ea"/>
              </a:rPr>
              <a:t>5</a:t>
            </a:r>
            <a:r>
              <a:rPr lang="zh-CN" altLang="en-US" sz="3200" b="1" dirty="0" smtClean="0">
                <a:latin typeface="+mn-ea"/>
              </a:rPr>
              <a:t>条数据，</a:t>
            </a:r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删除</a:t>
            </a:r>
            <a:r>
              <a:rPr lang="en-US" altLang="zh-CN" sz="3200" b="1" dirty="0" smtClean="0">
                <a:latin typeface="+mn-ea"/>
              </a:rPr>
              <a:t>2</a:t>
            </a:r>
            <a:r>
              <a:rPr lang="zh-CN" altLang="en-US" sz="3200" b="1" dirty="0" smtClean="0">
                <a:latin typeface="+mn-ea"/>
              </a:rPr>
              <a:t>条；</a:t>
            </a:r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修改</a:t>
            </a:r>
            <a:r>
              <a:rPr lang="en-US" altLang="zh-CN" sz="3200" b="1" dirty="0" smtClean="0">
                <a:latin typeface="+mn-ea"/>
              </a:rPr>
              <a:t>2</a:t>
            </a:r>
            <a:r>
              <a:rPr lang="zh-CN" altLang="en-US" sz="3200" b="1" dirty="0" smtClean="0">
                <a:latin typeface="+mn-ea"/>
              </a:rPr>
              <a:t>条；</a:t>
            </a:r>
            <a:endParaRPr lang="en-US" altLang="zh-CN" sz="3200" b="1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03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</a:t>
            </a:r>
            <a:endParaRPr lang="zh-CN" altLang="en-US" sz="54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42415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282</Words>
  <Application>Microsoft Office PowerPoint</Application>
  <PresentationFormat>自定义</PresentationFormat>
  <Paragraphs>73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****.taobao.com</cp:keywords>
  <dc:description>****.taobao.com</dc:description>
  <cp:lastModifiedBy>hjd</cp:lastModifiedBy>
  <cp:revision>326</cp:revision>
  <dcterms:created xsi:type="dcterms:W3CDTF">2014-10-16T08:35:01Z</dcterms:created>
  <dcterms:modified xsi:type="dcterms:W3CDTF">2020-10-30T04:44:12Z</dcterms:modified>
  <cp:category>****.taobao.com</cp:category>
</cp:coreProperties>
</file>